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82" r:id="rId2"/>
    <p:sldId id="257" r:id="rId3"/>
    <p:sldId id="258" r:id="rId4"/>
    <p:sldId id="259" r:id="rId5"/>
    <p:sldId id="260" r:id="rId6"/>
    <p:sldId id="271" r:id="rId7"/>
    <p:sldId id="276" r:id="rId8"/>
    <p:sldId id="272" r:id="rId9"/>
    <p:sldId id="273" r:id="rId10"/>
    <p:sldId id="277" r:id="rId11"/>
    <p:sldId id="274" r:id="rId12"/>
    <p:sldId id="275" r:id="rId13"/>
    <p:sldId id="262" r:id="rId14"/>
    <p:sldId id="261" r:id="rId15"/>
    <p:sldId id="278" r:id="rId16"/>
    <p:sldId id="263" r:id="rId17"/>
    <p:sldId id="279" r:id="rId18"/>
    <p:sldId id="264" r:id="rId19"/>
    <p:sldId id="280" r:id="rId20"/>
    <p:sldId id="265" r:id="rId21"/>
    <p:sldId id="266" r:id="rId22"/>
    <p:sldId id="267" r:id="rId23"/>
    <p:sldId id="268" r:id="rId24"/>
    <p:sldId id="269" r:id="rId25"/>
    <p:sldId id="27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77DF9-AAD4-4620-A784-8DCC1650193D}" type="datetimeFigureOut">
              <a:rPr lang="en-US" smtClean="0"/>
              <a:pPr/>
              <a:t>8/31/2019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2C4FB3-194E-4849-9886-6DF6D680D4B0}" type="slidenum">
              <a:rPr lang="en-US" smtClean="0"/>
              <a:pPr/>
              <a:t>‹#›</a:t>
            </a:fld>
            <a:endParaRPr lang="en-US"/>
          </a:p>
        </p:txBody>
      </p:sp>
    </p:spTree>
    <p:extLst>
      <p:ext uri="{BB962C8B-B14F-4D97-AF65-F5344CB8AC3E}">
        <p14:creationId xmlns:p14="http://schemas.microsoft.com/office/powerpoint/2010/main" val="217972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2C4FB3-194E-4849-9886-6DF6D680D4B0}" type="slidenum">
              <a:rPr lang="en-US" smtClean="0"/>
              <a:pPr/>
              <a:t>10</a:t>
            </a:fld>
            <a:endParaRPr lang="en-US"/>
          </a:p>
        </p:txBody>
      </p:sp>
    </p:spTree>
    <p:extLst>
      <p:ext uri="{BB962C8B-B14F-4D97-AF65-F5344CB8AC3E}">
        <p14:creationId xmlns:p14="http://schemas.microsoft.com/office/powerpoint/2010/main" val="1686559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B0B58B-A1A4-49EE-B204-12DA66B03FBA}" type="datetimeFigureOut">
              <a:rPr lang="en-US" smtClean="0"/>
              <a:pPr/>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0B58B-A1A4-49EE-B204-12DA66B03FBA}" type="datetimeFigureOut">
              <a:rPr lang="en-US" smtClean="0"/>
              <a:pPr/>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0B58B-A1A4-49EE-B204-12DA66B03FBA}" type="datetimeFigureOut">
              <a:rPr lang="en-US" smtClean="0"/>
              <a:pPr/>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0B58B-A1A4-49EE-B204-12DA66B03FBA}" type="datetimeFigureOut">
              <a:rPr lang="en-US" smtClean="0"/>
              <a:pPr/>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B0B58B-A1A4-49EE-B204-12DA66B03FBA}" type="datetimeFigureOut">
              <a:rPr lang="en-US" smtClean="0"/>
              <a:pPr/>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B0B58B-A1A4-49EE-B204-12DA66B03FBA}" type="datetimeFigureOut">
              <a:rPr lang="en-US" smtClean="0"/>
              <a:pPr/>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B0B58B-A1A4-49EE-B204-12DA66B03FBA}" type="datetimeFigureOut">
              <a:rPr lang="en-US" smtClean="0"/>
              <a:pPr/>
              <a:t>8/31/2019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B0B58B-A1A4-49EE-B204-12DA66B03FBA}" type="datetimeFigureOut">
              <a:rPr lang="en-US" smtClean="0"/>
              <a:pPr/>
              <a:t>8/31/2019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B0B58B-A1A4-49EE-B204-12DA66B03FBA}" type="datetimeFigureOut">
              <a:rPr lang="en-US" smtClean="0"/>
              <a:pPr/>
              <a:t>8/31/2019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B0B58B-A1A4-49EE-B204-12DA66B03FBA}" type="datetimeFigureOut">
              <a:rPr lang="en-US" smtClean="0"/>
              <a:pPr/>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B0B58B-A1A4-49EE-B204-12DA66B03FBA}" type="datetimeFigureOut">
              <a:rPr lang="en-US" smtClean="0"/>
              <a:pPr/>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53F9EE-963E-4D24-A77A-1F28FFD970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0B58B-A1A4-49EE-B204-12DA66B03FBA}" type="datetimeFigureOut">
              <a:rPr lang="en-US" smtClean="0"/>
              <a:pPr/>
              <a:t>8/31/2019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3F9EE-963E-4D24-A77A-1F28FFD970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sz="4800" dirty="0" smtClean="0">
                <a:effectLst>
                  <a:outerShdw blurRad="38100" dist="38100" dir="2700000" algn="tl">
                    <a:srgbClr val="000000">
                      <a:alpha val="43137"/>
                    </a:srgbClr>
                  </a:outerShdw>
                </a:effectLst>
              </a:rPr>
              <a:t>Placenta</a:t>
            </a:r>
            <a:br>
              <a:rPr lang="en-IN" sz="4800" dirty="0" smtClean="0">
                <a:effectLst>
                  <a:outerShdw blurRad="38100" dist="38100" dir="2700000" algn="tl">
                    <a:srgbClr val="000000">
                      <a:alpha val="43137"/>
                    </a:srgbClr>
                  </a:outerShdw>
                </a:effectLst>
              </a:rPr>
            </a:br>
            <a:r>
              <a:rPr lang="en-IN" sz="4800" dirty="0" smtClean="0">
                <a:effectLst>
                  <a:outerShdw blurRad="38100" dist="38100" dir="2700000" algn="tl">
                    <a:srgbClr val="000000">
                      <a:alpha val="43137"/>
                    </a:srgbClr>
                  </a:outerShdw>
                </a:effectLst>
              </a:rPr>
              <a:t>B. Sc. III </a:t>
            </a:r>
            <a:endParaRPr lang="en-IN" sz="48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a:bodyPr>
          <a:lstStyle/>
          <a:p>
            <a:r>
              <a:rPr lang="en-US" dirty="0" smtClean="0">
                <a:solidFill>
                  <a:schemeClr val="tx1"/>
                </a:solidFill>
              </a:rPr>
              <a:t>Dr. </a:t>
            </a:r>
            <a:r>
              <a:rPr lang="en-US" dirty="0" err="1" smtClean="0">
                <a:solidFill>
                  <a:schemeClr val="tx1"/>
                </a:solidFill>
              </a:rPr>
              <a:t>Manjri</a:t>
            </a:r>
            <a:r>
              <a:rPr lang="en-US" dirty="0" smtClean="0">
                <a:solidFill>
                  <a:schemeClr val="tx1"/>
                </a:solidFill>
              </a:rPr>
              <a:t> A. More </a:t>
            </a:r>
            <a:r>
              <a:rPr lang="en-US" dirty="0">
                <a:solidFill>
                  <a:schemeClr val="tx1"/>
                </a:solidFill>
                <a:latin typeface="Times New Roman" panose="02020603050405020304" pitchFamily="18" charset="0"/>
                <a:cs typeface="Times New Roman" panose="02020603050405020304" pitchFamily="18" charset="0"/>
              </a:rPr>
              <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Department of Zoology</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GKG College Kolhapur</a:t>
            </a:r>
            <a:endParaRPr lang="en-IN" dirty="0">
              <a:solidFill>
                <a:schemeClr val="tx1"/>
              </a:solidFill>
            </a:endParaRPr>
          </a:p>
        </p:txBody>
      </p:sp>
    </p:spTree>
    <p:extLst>
      <p:ext uri="{BB962C8B-B14F-4D97-AF65-F5344CB8AC3E}">
        <p14:creationId xmlns:p14="http://schemas.microsoft.com/office/powerpoint/2010/main" val="2328865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rcRect/>
          <a:stretch>
            <a:fillRect/>
          </a:stretch>
        </p:blipFill>
        <p:spPr bwMode="auto">
          <a:xfrm>
            <a:off x="2057400" y="3581400"/>
            <a:ext cx="4953000" cy="2895600"/>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1752600" y="381000"/>
            <a:ext cx="5257800" cy="2819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a:solidFill>
            <a:schemeClr val="accent1">
              <a:lumMod val="20000"/>
              <a:lumOff val="80000"/>
            </a:schemeClr>
          </a:solidFill>
        </p:spPr>
        <p:txBody>
          <a:bodyPr>
            <a:normAutofit/>
          </a:bodyPr>
          <a:lstStyle/>
          <a:p>
            <a:pPr>
              <a:buNone/>
            </a:pPr>
            <a:r>
              <a:rPr lang="en-US" b="1" dirty="0" smtClean="0">
                <a:solidFill>
                  <a:srgbClr val="FF0000"/>
                </a:solidFill>
              </a:rPr>
              <a:t>3)Interstitial implantation:- </a:t>
            </a:r>
            <a:r>
              <a:rPr lang="en-US" dirty="0" smtClean="0"/>
              <a:t>embryo is completely burrow in uterine tissue to become completely surrounded by it.</a:t>
            </a:r>
          </a:p>
          <a:p>
            <a:pPr>
              <a:buNone/>
            </a:pPr>
            <a:r>
              <a:rPr lang="en-US" dirty="0"/>
              <a:t> </a:t>
            </a:r>
            <a:r>
              <a:rPr lang="en-US" dirty="0" smtClean="0"/>
              <a:t>  ex- man, apes, pig, etc….</a:t>
            </a:r>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r>
              <a:rPr lang="en-US" dirty="0" smtClean="0"/>
              <a:t>mechanism of implantation:-</a:t>
            </a:r>
            <a:br>
              <a:rPr lang="en-US" dirty="0" smtClean="0"/>
            </a:b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fontScale="92500" lnSpcReduction="20000"/>
          </a:bodyPr>
          <a:lstStyle/>
          <a:p>
            <a:pPr>
              <a:buNone/>
            </a:pPr>
            <a:r>
              <a:rPr lang="en-US" dirty="0" smtClean="0"/>
              <a:t>When the </a:t>
            </a:r>
            <a:r>
              <a:rPr lang="en-US" dirty="0" err="1" smtClean="0"/>
              <a:t>blastocyst</a:t>
            </a:r>
            <a:r>
              <a:rPr lang="en-US" dirty="0" smtClean="0"/>
              <a:t> come in direct contact of uterine epithelium, in the area of attachment, begins to break down by the action of some digestive enzyme secreted by tropoblast.</a:t>
            </a:r>
          </a:p>
          <a:p>
            <a:pPr>
              <a:buNone/>
            </a:pPr>
            <a:r>
              <a:rPr lang="en-US" dirty="0" smtClean="0"/>
              <a:t>The erosion of uterine epithelium creates gap through which invading tropoblast advances and comes in contact with the connective tissue layer of uterus.</a:t>
            </a:r>
          </a:p>
          <a:p>
            <a:pPr>
              <a:buNone/>
            </a:pPr>
            <a:r>
              <a:rPr lang="en-US" dirty="0" smtClean="0"/>
              <a:t>The secretion of progesterone by the corpus </a:t>
            </a:r>
            <a:r>
              <a:rPr lang="en-US" dirty="0" err="1" smtClean="0"/>
              <a:t>luteum</a:t>
            </a:r>
            <a:r>
              <a:rPr lang="en-US" dirty="0" smtClean="0"/>
              <a:t> makes the </a:t>
            </a:r>
            <a:r>
              <a:rPr lang="en-US" dirty="0" err="1" smtClean="0"/>
              <a:t>endometrium</a:t>
            </a:r>
            <a:r>
              <a:rPr lang="en-US" dirty="0" smtClean="0"/>
              <a:t> more receptive for implantation.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C000"/>
          </a:solidFill>
        </p:spPr>
        <p:txBody>
          <a:bodyPr/>
          <a:lstStyle/>
          <a:p>
            <a:r>
              <a:rPr lang="en-US" dirty="0" smtClean="0"/>
              <a:t>Types of placenta</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60000"/>
              <a:lumOff val="40000"/>
            </a:schemeClr>
          </a:solidFill>
        </p:spPr>
        <p:txBody>
          <a:bodyPr>
            <a:normAutofit fontScale="90000"/>
          </a:bodyPr>
          <a:lstStyle/>
          <a:p>
            <a:r>
              <a:rPr lang="en-US" dirty="0" smtClean="0"/>
              <a:t>1. On the basis of fetal membrane involved</a:t>
            </a:r>
            <a:endParaRPr lang="en-US" dirty="0"/>
          </a:p>
        </p:txBody>
      </p:sp>
      <p:sp>
        <p:nvSpPr>
          <p:cNvPr id="3" name="Content Placeholder 2"/>
          <p:cNvSpPr>
            <a:spLocks noGrp="1"/>
          </p:cNvSpPr>
          <p:nvPr>
            <p:ph idx="1"/>
          </p:nvPr>
        </p:nvSpPr>
        <p:spPr>
          <a:xfrm>
            <a:off x="457200" y="1600200"/>
            <a:ext cx="8229600" cy="4800600"/>
          </a:xfrm>
          <a:solidFill>
            <a:schemeClr val="accent2">
              <a:lumMod val="20000"/>
              <a:lumOff val="80000"/>
            </a:schemeClr>
          </a:solidFill>
        </p:spPr>
        <p:txBody>
          <a:bodyPr>
            <a:normAutofit fontScale="77500" lnSpcReduction="20000"/>
          </a:bodyPr>
          <a:lstStyle/>
          <a:p>
            <a:pPr>
              <a:buNone/>
            </a:pPr>
            <a:r>
              <a:rPr lang="en-US" dirty="0" smtClean="0"/>
              <a:t>                            </a:t>
            </a:r>
            <a:r>
              <a:rPr lang="en-US" b="1" dirty="0" smtClean="0">
                <a:solidFill>
                  <a:srgbClr val="FF0000"/>
                </a:solidFill>
              </a:rPr>
              <a:t>A) yolk sac placenta</a:t>
            </a:r>
          </a:p>
          <a:p>
            <a:pPr>
              <a:buFontTx/>
              <a:buChar char="-"/>
            </a:pPr>
            <a:r>
              <a:rPr lang="en-US" dirty="0" smtClean="0"/>
              <a:t>Formed by the yolk sac and </a:t>
            </a:r>
            <a:r>
              <a:rPr lang="en-US" dirty="0" err="1" smtClean="0"/>
              <a:t>chorion</a:t>
            </a:r>
            <a:r>
              <a:rPr lang="en-US" dirty="0" smtClean="0"/>
              <a:t> membrane.</a:t>
            </a:r>
          </a:p>
          <a:p>
            <a:pPr>
              <a:buFontTx/>
              <a:buChar char="-"/>
            </a:pPr>
            <a:r>
              <a:rPr lang="en-US" dirty="0" smtClean="0"/>
              <a:t>Also called </a:t>
            </a:r>
            <a:r>
              <a:rPr lang="en-US" dirty="0" err="1" smtClean="0"/>
              <a:t>chorio-vitelline</a:t>
            </a:r>
            <a:r>
              <a:rPr lang="en-US" dirty="0" smtClean="0"/>
              <a:t> placenta.</a:t>
            </a:r>
          </a:p>
          <a:p>
            <a:pPr>
              <a:buFontTx/>
              <a:buChar char="-"/>
            </a:pPr>
            <a:r>
              <a:rPr lang="en-US" dirty="0" smtClean="0"/>
              <a:t>Primitive type of placenta developed by </a:t>
            </a:r>
            <a:r>
              <a:rPr lang="en-US" dirty="0" err="1" smtClean="0"/>
              <a:t>metatheria</a:t>
            </a:r>
            <a:r>
              <a:rPr lang="en-US" dirty="0" smtClean="0"/>
              <a:t> or </a:t>
            </a:r>
            <a:r>
              <a:rPr lang="en-US" dirty="0" err="1" smtClean="0"/>
              <a:t>marssupialus</a:t>
            </a:r>
            <a:r>
              <a:rPr lang="en-US" dirty="0" smtClean="0"/>
              <a:t> like kangaroo, opossum etc…</a:t>
            </a:r>
          </a:p>
          <a:p>
            <a:pPr>
              <a:buFontTx/>
              <a:buChar char="-"/>
            </a:pPr>
            <a:r>
              <a:rPr lang="en-US" dirty="0" smtClean="0"/>
              <a:t>In which the </a:t>
            </a:r>
            <a:r>
              <a:rPr lang="en-US" dirty="0" err="1" smtClean="0"/>
              <a:t>chorion</a:t>
            </a:r>
            <a:r>
              <a:rPr lang="en-US" dirty="0" smtClean="0"/>
              <a:t> receives vascular supply from the yolk sac.</a:t>
            </a:r>
          </a:p>
          <a:p>
            <a:pPr>
              <a:buFontTx/>
              <a:buChar char="-"/>
            </a:pPr>
            <a:r>
              <a:rPr lang="en-US" dirty="0" smtClean="0"/>
              <a:t>It develop small wrinkles and outer surface where it come in contact with uterine wall, which hold the </a:t>
            </a:r>
            <a:r>
              <a:rPr lang="en-US" dirty="0" err="1" smtClean="0"/>
              <a:t>blastocyst</a:t>
            </a:r>
            <a:r>
              <a:rPr lang="en-US" dirty="0" smtClean="0"/>
              <a:t>.</a:t>
            </a:r>
          </a:p>
          <a:p>
            <a:pPr>
              <a:buFontTx/>
              <a:buChar char="-"/>
            </a:pPr>
            <a:r>
              <a:rPr lang="en-US" dirty="0" smtClean="0"/>
              <a:t>The uterine milk secreted by uterine gland and is transported to the embryo through the </a:t>
            </a:r>
            <a:r>
              <a:rPr lang="en-US" dirty="0" err="1" smtClean="0"/>
              <a:t>vitelline</a:t>
            </a:r>
            <a:r>
              <a:rPr lang="en-US" dirty="0" smtClean="0"/>
              <a:t> circulation.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438400" y="1371600"/>
            <a:ext cx="5562600" cy="4191000"/>
          </a:xfrm>
          <a:prstGeom prst="rect">
            <a:avLst/>
          </a:prstGeom>
          <a:noFill/>
          <a:ln w="9525">
            <a:noFill/>
            <a:miter lim="800000"/>
            <a:headEnd/>
            <a:tailEnd/>
          </a:ln>
          <a:effectLst/>
        </p:spPr>
      </p:pic>
      <p:sp>
        <p:nvSpPr>
          <p:cNvPr id="3" name="TextBox 2"/>
          <p:cNvSpPr txBox="1"/>
          <p:nvPr/>
        </p:nvSpPr>
        <p:spPr>
          <a:xfrm>
            <a:off x="3505200" y="6096000"/>
            <a:ext cx="3733800" cy="461665"/>
          </a:xfrm>
          <a:prstGeom prst="rect">
            <a:avLst/>
          </a:prstGeom>
          <a:noFill/>
        </p:spPr>
        <p:txBody>
          <a:bodyPr wrap="square" rtlCol="0">
            <a:spAutoFit/>
          </a:bodyPr>
          <a:lstStyle/>
          <a:p>
            <a:r>
              <a:rPr lang="en-US" sz="2400" b="1" dirty="0" smtClean="0">
                <a:solidFill>
                  <a:srgbClr val="FF0000"/>
                </a:solidFill>
              </a:rPr>
              <a:t>              Yolk sac placenta</a:t>
            </a:r>
            <a:endParaRPr lang="en-US" sz="2400" b="1"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blipFill>
            <a:blip r:embed="rId2"/>
            <a:tile tx="0" ty="0" sx="100000" sy="100000" flip="none" algn="tl"/>
          </a:blipFill>
        </p:spPr>
        <p:txBody>
          <a:bodyPr>
            <a:normAutofit fontScale="92500" lnSpcReduction="10000"/>
          </a:bodyPr>
          <a:lstStyle/>
          <a:p>
            <a:pPr>
              <a:buNone/>
            </a:pPr>
            <a:r>
              <a:rPr lang="en-US" b="1" dirty="0" smtClean="0">
                <a:solidFill>
                  <a:srgbClr val="FF0000"/>
                </a:solidFill>
              </a:rPr>
              <a:t>                    B) </a:t>
            </a:r>
            <a:r>
              <a:rPr lang="en-US" b="1" dirty="0" err="1" smtClean="0">
                <a:solidFill>
                  <a:srgbClr val="FF0000"/>
                </a:solidFill>
              </a:rPr>
              <a:t>chorio-allantotic</a:t>
            </a:r>
            <a:r>
              <a:rPr lang="en-US" b="1" dirty="0" smtClean="0">
                <a:solidFill>
                  <a:srgbClr val="FF0000"/>
                </a:solidFill>
              </a:rPr>
              <a:t> placenta</a:t>
            </a:r>
          </a:p>
          <a:p>
            <a:pPr>
              <a:buNone/>
            </a:pPr>
            <a:r>
              <a:rPr lang="en-US" dirty="0" smtClean="0"/>
              <a:t>-formed by the </a:t>
            </a:r>
            <a:r>
              <a:rPr lang="en-US" dirty="0" err="1" smtClean="0"/>
              <a:t>allantois</a:t>
            </a:r>
            <a:r>
              <a:rPr lang="en-US" dirty="0" smtClean="0"/>
              <a:t> and </a:t>
            </a:r>
            <a:r>
              <a:rPr lang="en-US" dirty="0" err="1" smtClean="0"/>
              <a:t>chorion</a:t>
            </a:r>
            <a:r>
              <a:rPr lang="en-US" dirty="0" smtClean="0"/>
              <a:t>, which are fuse to each other and form a membrane </a:t>
            </a:r>
            <a:r>
              <a:rPr lang="en-US" dirty="0" err="1" smtClean="0"/>
              <a:t>chorio-allantois</a:t>
            </a:r>
            <a:r>
              <a:rPr lang="en-US" dirty="0" smtClean="0"/>
              <a:t>  </a:t>
            </a:r>
            <a:r>
              <a:rPr lang="en-US" dirty="0" err="1" smtClean="0"/>
              <a:t>membane</a:t>
            </a:r>
            <a:r>
              <a:rPr lang="en-US" dirty="0" smtClean="0"/>
              <a:t>.</a:t>
            </a:r>
          </a:p>
          <a:p>
            <a:pPr>
              <a:buNone/>
            </a:pPr>
            <a:r>
              <a:rPr lang="en-US" dirty="0" smtClean="0"/>
              <a:t>-It is well </a:t>
            </a:r>
            <a:r>
              <a:rPr lang="en-US" dirty="0" err="1" smtClean="0"/>
              <a:t>vascularized</a:t>
            </a:r>
            <a:r>
              <a:rPr lang="en-US" dirty="0" smtClean="0"/>
              <a:t> by </a:t>
            </a:r>
            <a:r>
              <a:rPr lang="en-US" dirty="0" err="1" smtClean="0"/>
              <a:t>allantoic</a:t>
            </a:r>
            <a:r>
              <a:rPr lang="en-US" dirty="0" smtClean="0"/>
              <a:t> arteries and veins, it develop on outer surface branched and </a:t>
            </a:r>
            <a:r>
              <a:rPr lang="en-US" dirty="0" err="1" smtClean="0"/>
              <a:t>unbranched</a:t>
            </a:r>
            <a:r>
              <a:rPr lang="en-US" dirty="0" smtClean="0"/>
              <a:t> finger like outgrowth  called </a:t>
            </a:r>
            <a:r>
              <a:rPr lang="en-US" dirty="0" err="1" smtClean="0"/>
              <a:t>villi</a:t>
            </a:r>
            <a:r>
              <a:rPr lang="en-US" dirty="0" smtClean="0"/>
              <a:t>. The uterine wall develop depression called crypts.</a:t>
            </a:r>
          </a:p>
          <a:p>
            <a:pPr>
              <a:buNone/>
            </a:pPr>
            <a:r>
              <a:rPr lang="en-US" dirty="0" smtClean="0"/>
              <a:t>-The </a:t>
            </a:r>
            <a:r>
              <a:rPr lang="en-US" dirty="0" err="1" smtClean="0"/>
              <a:t>villi</a:t>
            </a:r>
            <a:r>
              <a:rPr lang="en-US" dirty="0" smtClean="0"/>
              <a:t> dip in to crypts, this </a:t>
            </a:r>
            <a:r>
              <a:rPr lang="en-US" dirty="0" err="1" smtClean="0"/>
              <a:t>faciliates</a:t>
            </a:r>
            <a:r>
              <a:rPr lang="en-US" dirty="0" smtClean="0"/>
              <a:t> the absorption of nutrients from maternal side.</a:t>
            </a:r>
          </a:p>
          <a:p>
            <a:pPr>
              <a:buNone/>
            </a:pPr>
            <a:r>
              <a:rPr lang="en-US" dirty="0" smtClean="0"/>
              <a:t>-This type of placenta found in all </a:t>
            </a:r>
            <a:r>
              <a:rPr lang="en-US" dirty="0" err="1" smtClean="0"/>
              <a:t>eutherian</a:t>
            </a:r>
            <a:r>
              <a:rPr lang="en-US" dirty="0" smtClean="0"/>
              <a:t> and some </a:t>
            </a:r>
            <a:r>
              <a:rPr lang="en-US" dirty="0" err="1" smtClean="0"/>
              <a:t>marsuplials</a:t>
            </a:r>
            <a:r>
              <a:rPr lang="en-US"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533400" y="1828800"/>
            <a:ext cx="4038600" cy="3505200"/>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5029200" y="2133600"/>
            <a:ext cx="3657600" cy="3121025"/>
          </a:xfrm>
          <a:prstGeom prst="rect">
            <a:avLst/>
          </a:prstGeom>
          <a:noFill/>
          <a:ln w="9525">
            <a:noFill/>
            <a:miter lim="800000"/>
            <a:headEnd/>
            <a:tailEnd/>
          </a:ln>
          <a:effectLst/>
        </p:spPr>
      </p:pic>
      <p:sp>
        <p:nvSpPr>
          <p:cNvPr id="5" name="TextBox 4"/>
          <p:cNvSpPr txBox="1"/>
          <p:nvPr/>
        </p:nvSpPr>
        <p:spPr>
          <a:xfrm>
            <a:off x="3124200" y="5867400"/>
            <a:ext cx="4191000" cy="461665"/>
          </a:xfrm>
          <a:prstGeom prst="rect">
            <a:avLst/>
          </a:prstGeom>
          <a:noFill/>
        </p:spPr>
        <p:txBody>
          <a:bodyPr wrap="square" rtlCol="0">
            <a:spAutoFit/>
          </a:bodyPr>
          <a:lstStyle/>
          <a:p>
            <a:r>
              <a:rPr lang="en-US" sz="2400" b="1" dirty="0" err="1" smtClean="0">
                <a:solidFill>
                  <a:srgbClr val="FF0000"/>
                </a:solidFill>
              </a:rPr>
              <a:t>chorio-allantotic</a:t>
            </a:r>
            <a:r>
              <a:rPr lang="en-US" sz="2400" b="1" dirty="0" smtClean="0">
                <a:solidFill>
                  <a:srgbClr val="FF0000"/>
                </a:solidFill>
              </a:rPr>
              <a:t> placenta</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a:blipFill>
            <a:blip r:embed="rId2"/>
            <a:tile tx="0" ty="0" sx="100000" sy="100000" flip="none" algn="tl"/>
          </a:blipFill>
        </p:spPr>
        <p:txBody>
          <a:bodyPr>
            <a:normAutofit fontScale="77500" lnSpcReduction="20000"/>
          </a:bodyPr>
          <a:lstStyle/>
          <a:p>
            <a:r>
              <a:rPr lang="en-US" b="1" dirty="0" smtClean="0">
                <a:solidFill>
                  <a:srgbClr val="C00000"/>
                </a:solidFill>
              </a:rPr>
              <a:t>Classification:-</a:t>
            </a:r>
          </a:p>
          <a:p>
            <a:pPr>
              <a:buNone/>
            </a:pPr>
            <a:r>
              <a:rPr lang="en-US" dirty="0"/>
              <a:t> </a:t>
            </a:r>
            <a:r>
              <a:rPr lang="en-US" dirty="0" smtClean="0"/>
              <a:t>   based on distribution of </a:t>
            </a:r>
            <a:r>
              <a:rPr lang="en-US" dirty="0" err="1" smtClean="0"/>
              <a:t>villi</a:t>
            </a:r>
            <a:r>
              <a:rPr lang="en-US" dirty="0" smtClean="0"/>
              <a:t> on the surface of </a:t>
            </a:r>
            <a:r>
              <a:rPr lang="en-US" dirty="0" err="1" smtClean="0"/>
              <a:t>chorion</a:t>
            </a:r>
            <a:endParaRPr lang="en-US" dirty="0" smtClean="0"/>
          </a:p>
          <a:p>
            <a:pPr marL="514350" indent="-514350">
              <a:buNone/>
            </a:pPr>
            <a:r>
              <a:rPr lang="en-US" b="1" dirty="0" smtClean="0">
                <a:solidFill>
                  <a:srgbClr val="7030A0"/>
                </a:solidFill>
              </a:rPr>
              <a:t>A)Diffuse placenta:-</a:t>
            </a:r>
            <a:r>
              <a:rPr lang="en-US" b="1" dirty="0">
                <a:solidFill>
                  <a:srgbClr val="7030A0"/>
                </a:solidFill>
              </a:rPr>
              <a:t> </a:t>
            </a:r>
            <a:r>
              <a:rPr lang="en-US" dirty="0" smtClean="0"/>
              <a:t>uniformly distributed throughout the surface of </a:t>
            </a:r>
            <a:r>
              <a:rPr lang="en-US" dirty="0" err="1" smtClean="0"/>
              <a:t>blastocyst</a:t>
            </a:r>
            <a:r>
              <a:rPr lang="en-US" dirty="0" smtClean="0"/>
              <a:t>.                                             </a:t>
            </a:r>
          </a:p>
          <a:p>
            <a:pPr marL="514350" indent="-514350">
              <a:buNone/>
            </a:pPr>
            <a:r>
              <a:rPr lang="en-US" dirty="0"/>
              <a:t> </a:t>
            </a:r>
            <a:r>
              <a:rPr lang="en-US" dirty="0" smtClean="0"/>
              <a:t>        Ex-pig , horse..</a:t>
            </a:r>
          </a:p>
          <a:p>
            <a:pPr marL="514350" indent="-514350">
              <a:buNone/>
            </a:pPr>
            <a:r>
              <a:rPr lang="en-US" b="1" dirty="0" smtClean="0">
                <a:solidFill>
                  <a:srgbClr val="7030A0"/>
                </a:solidFill>
              </a:rPr>
              <a:t>B)Cotyedonary placenta:- </a:t>
            </a:r>
            <a:r>
              <a:rPr lang="en-US" dirty="0" err="1" smtClean="0"/>
              <a:t>villi</a:t>
            </a:r>
            <a:r>
              <a:rPr lang="en-US" dirty="0" smtClean="0"/>
              <a:t> are arranged in groups, each group said to be cotyledon.         </a:t>
            </a:r>
          </a:p>
          <a:p>
            <a:pPr marL="514350" indent="-514350">
              <a:buNone/>
            </a:pPr>
            <a:r>
              <a:rPr lang="en-US" dirty="0" smtClean="0"/>
              <a:t>        Ex -sheep, cow, deer etc…..</a:t>
            </a:r>
          </a:p>
          <a:p>
            <a:pPr marL="514350" indent="-514350">
              <a:buNone/>
            </a:pPr>
            <a:r>
              <a:rPr lang="en-US" b="1" dirty="0" smtClean="0">
                <a:solidFill>
                  <a:srgbClr val="7030A0"/>
                </a:solidFill>
              </a:rPr>
              <a:t>c)Intermediate placenta:- </a:t>
            </a:r>
            <a:r>
              <a:rPr lang="en-US" dirty="0" err="1" smtClean="0"/>
              <a:t>blastocyst</a:t>
            </a:r>
            <a:r>
              <a:rPr lang="en-US" dirty="0" smtClean="0"/>
              <a:t> provided with both </a:t>
            </a:r>
            <a:r>
              <a:rPr lang="en-US" dirty="0" err="1" smtClean="0"/>
              <a:t>villi</a:t>
            </a:r>
            <a:r>
              <a:rPr lang="en-US" dirty="0" smtClean="0"/>
              <a:t> and cotyledon. The </a:t>
            </a:r>
            <a:r>
              <a:rPr lang="en-US" dirty="0" err="1" smtClean="0"/>
              <a:t>villi</a:t>
            </a:r>
            <a:r>
              <a:rPr lang="en-US" dirty="0" smtClean="0"/>
              <a:t> are distributed in  between the cotyledon. </a:t>
            </a:r>
          </a:p>
          <a:p>
            <a:pPr marL="514350" indent="-514350">
              <a:buNone/>
            </a:pPr>
            <a:r>
              <a:rPr lang="en-US" dirty="0"/>
              <a:t> </a:t>
            </a:r>
            <a:r>
              <a:rPr lang="en-US" dirty="0" smtClean="0"/>
              <a:t>       ex- camel, giraffe…….</a:t>
            </a:r>
          </a:p>
          <a:p>
            <a:pPr marL="514350" indent="-514350">
              <a:buNone/>
            </a:pPr>
            <a:r>
              <a:rPr lang="en-US" dirty="0" smtClean="0"/>
              <a:t>d</a:t>
            </a:r>
            <a:r>
              <a:rPr lang="en-US" b="1" dirty="0" smtClean="0">
                <a:solidFill>
                  <a:srgbClr val="7030A0"/>
                </a:solidFill>
              </a:rPr>
              <a:t>) </a:t>
            </a:r>
            <a:r>
              <a:rPr lang="en-US" b="1" dirty="0" err="1" smtClean="0">
                <a:solidFill>
                  <a:srgbClr val="7030A0"/>
                </a:solidFill>
              </a:rPr>
              <a:t>Zonary</a:t>
            </a:r>
            <a:r>
              <a:rPr lang="en-US" b="1" dirty="0" smtClean="0">
                <a:solidFill>
                  <a:srgbClr val="7030A0"/>
                </a:solidFill>
              </a:rPr>
              <a:t> placenta:-</a:t>
            </a:r>
            <a:r>
              <a:rPr lang="en-US" dirty="0" err="1" smtClean="0"/>
              <a:t>villi</a:t>
            </a:r>
            <a:r>
              <a:rPr lang="en-US" dirty="0" smtClean="0"/>
              <a:t> arranged in one or more girdles or circles around the </a:t>
            </a:r>
            <a:r>
              <a:rPr lang="en-US" dirty="0" err="1" smtClean="0"/>
              <a:t>blstocyst</a:t>
            </a:r>
            <a:r>
              <a:rPr lang="en-US" dirty="0" smtClean="0"/>
              <a:t>. Ex- elephant…</a:t>
            </a:r>
          </a:p>
          <a:p>
            <a:pPr marL="514350" indent="-514350">
              <a:buNone/>
            </a:pPr>
            <a:r>
              <a:rPr lang="en-US" b="1" dirty="0" smtClean="0">
                <a:solidFill>
                  <a:srgbClr val="7030A0"/>
                </a:solidFill>
              </a:rPr>
              <a:t>e) </a:t>
            </a:r>
            <a:r>
              <a:rPr lang="en-US" b="1" dirty="0" err="1" smtClean="0">
                <a:solidFill>
                  <a:srgbClr val="7030A0"/>
                </a:solidFill>
              </a:rPr>
              <a:t>Discoidal</a:t>
            </a:r>
            <a:r>
              <a:rPr lang="en-US" b="1" dirty="0" smtClean="0">
                <a:solidFill>
                  <a:srgbClr val="7030A0"/>
                </a:solidFill>
              </a:rPr>
              <a:t> placenta:- </a:t>
            </a:r>
            <a:r>
              <a:rPr lang="en-US" dirty="0" err="1" smtClean="0"/>
              <a:t>villi</a:t>
            </a:r>
            <a:r>
              <a:rPr lang="en-US" dirty="0" smtClean="0"/>
              <a:t> are arranged in one or more disc shaped area.</a:t>
            </a:r>
          </a:p>
          <a:p>
            <a:pPr marL="514350" indent="-514350">
              <a:buNone/>
            </a:pPr>
            <a:r>
              <a:rPr lang="en-US" dirty="0"/>
              <a:t> </a:t>
            </a:r>
            <a:r>
              <a:rPr lang="en-US" dirty="0" smtClean="0"/>
              <a:t>         ex-rodents </a:t>
            </a:r>
          </a:p>
          <a:p>
            <a:pPr marL="514350" indent="-514350">
              <a:buNone/>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457200" y="1676400"/>
            <a:ext cx="3733800" cy="4038600"/>
          </a:xfrm>
          <a:prstGeom prst="rect">
            <a:avLst/>
          </a:prstGeom>
          <a:noFill/>
          <a:ln w="9525">
            <a:noFill/>
            <a:miter lim="800000"/>
            <a:headEnd/>
            <a:tailEnd/>
          </a:ln>
          <a:effectLst/>
        </p:spPr>
      </p:pic>
      <p:pic>
        <p:nvPicPr>
          <p:cNvPr id="6147" name="Picture 3"/>
          <p:cNvPicPr>
            <a:picLocks noChangeAspect="1" noChangeArrowheads="1"/>
          </p:cNvPicPr>
          <p:nvPr/>
        </p:nvPicPr>
        <p:blipFill>
          <a:blip r:embed="rId3"/>
          <a:srcRect/>
          <a:stretch>
            <a:fillRect/>
          </a:stretch>
        </p:blipFill>
        <p:spPr bwMode="auto">
          <a:xfrm>
            <a:off x="4648200" y="1447800"/>
            <a:ext cx="4029075" cy="4314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n-US" dirty="0" smtClean="0"/>
              <a:t>Introduction</a:t>
            </a:r>
            <a:endParaRPr lang="en-US" dirty="0"/>
          </a:p>
        </p:txBody>
      </p:sp>
      <p:sp>
        <p:nvSpPr>
          <p:cNvPr id="3" name="Content Placeholder 2"/>
          <p:cNvSpPr>
            <a:spLocks noGrp="1"/>
          </p:cNvSpPr>
          <p:nvPr>
            <p:ph idx="1"/>
          </p:nvPr>
        </p:nvSpPr>
        <p:spPr>
          <a:solidFill>
            <a:srgbClr val="FFFF00"/>
          </a:solidFill>
        </p:spPr>
        <p:txBody>
          <a:bodyPr>
            <a:normAutofit fontScale="92500"/>
          </a:bodyPr>
          <a:lstStyle/>
          <a:p>
            <a:r>
              <a:rPr lang="en-US" dirty="0" smtClean="0"/>
              <a:t>Mode of embryonic nutrition differ in different mammals.</a:t>
            </a:r>
          </a:p>
          <a:p>
            <a:r>
              <a:rPr lang="en-US" dirty="0" smtClean="0"/>
              <a:t>Ex- in </a:t>
            </a:r>
            <a:r>
              <a:rPr lang="en-US" dirty="0" err="1" smtClean="0"/>
              <a:t>monotrems</a:t>
            </a:r>
            <a:r>
              <a:rPr lang="en-US" dirty="0" smtClean="0"/>
              <a:t> i.e. </a:t>
            </a:r>
            <a:r>
              <a:rPr lang="en-US" dirty="0" err="1" smtClean="0"/>
              <a:t>prototheria</a:t>
            </a:r>
            <a:r>
              <a:rPr lang="en-US" dirty="0" smtClean="0"/>
              <a:t> are oviparous produce large eggs, heavily yolky and shelled eggs. There is no uterine gestation. Yolk provide nutrient to developing embryo. Hatched young's are immature and complete their growth in their abdomen pouch of mother during which they are fed upon milk.</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a:blipFill>
            <a:blip r:embed="rId2"/>
            <a:tile tx="0" ty="0" sx="100000" sy="100000" flip="none" algn="tl"/>
          </a:blipFill>
        </p:spPr>
        <p:txBody>
          <a:bodyPr/>
          <a:lstStyle/>
          <a:p>
            <a:pPr>
              <a:buNone/>
            </a:pPr>
            <a:r>
              <a:rPr lang="en-US" b="1" dirty="0" smtClean="0">
                <a:solidFill>
                  <a:srgbClr val="7030A0"/>
                </a:solidFill>
              </a:rPr>
              <a:t>f) </a:t>
            </a:r>
            <a:r>
              <a:rPr lang="en-US" b="1" dirty="0" err="1" smtClean="0">
                <a:solidFill>
                  <a:srgbClr val="7030A0"/>
                </a:solidFill>
              </a:rPr>
              <a:t>Metadiscoidal</a:t>
            </a:r>
            <a:r>
              <a:rPr lang="en-US" b="1" dirty="0" smtClean="0">
                <a:solidFill>
                  <a:srgbClr val="7030A0"/>
                </a:solidFill>
              </a:rPr>
              <a:t> placenta:-</a:t>
            </a:r>
          </a:p>
          <a:p>
            <a:pPr>
              <a:buNone/>
            </a:pPr>
            <a:r>
              <a:rPr lang="en-US" dirty="0"/>
              <a:t> </a:t>
            </a:r>
            <a:r>
              <a:rPr lang="en-US" dirty="0" smtClean="0"/>
              <a:t>    in primates, the </a:t>
            </a:r>
            <a:r>
              <a:rPr lang="en-US" dirty="0" err="1" smtClean="0"/>
              <a:t>villi</a:t>
            </a:r>
            <a:r>
              <a:rPr lang="en-US" dirty="0" smtClean="0"/>
              <a:t> are at first uniformly distributed throughout the entire surface of </a:t>
            </a:r>
            <a:r>
              <a:rPr lang="en-US" dirty="0" err="1" smtClean="0"/>
              <a:t>chorion</a:t>
            </a:r>
            <a:r>
              <a:rPr lang="en-US" dirty="0" smtClean="0"/>
              <a:t> but later they are restricted to one or more disc shaped area on the ventral side is called as </a:t>
            </a:r>
            <a:r>
              <a:rPr lang="en-US" dirty="0" err="1" smtClean="0"/>
              <a:t>metadiscoidal</a:t>
            </a:r>
            <a:r>
              <a:rPr lang="en-US" dirty="0" smtClean="0"/>
              <a:t> placenta.</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p:spPr>
        <p:txBody>
          <a:bodyPr/>
          <a:lstStyle/>
          <a:p>
            <a:r>
              <a:rPr lang="en-US" dirty="0" smtClean="0"/>
              <a:t>2) On the basis of nature of contact</a:t>
            </a:r>
            <a:endParaRPr lang="en-US" dirty="0"/>
          </a:p>
        </p:txBody>
      </p:sp>
      <p:sp>
        <p:nvSpPr>
          <p:cNvPr id="3" name="Content Placeholder 2"/>
          <p:cNvSpPr>
            <a:spLocks noGrp="1"/>
          </p:cNvSpPr>
          <p:nvPr>
            <p:ph idx="1"/>
          </p:nvPr>
        </p:nvSpPr>
        <p:spPr>
          <a:solidFill>
            <a:schemeClr val="tx2">
              <a:lumMod val="20000"/>
              <a:lumOff val="80000"/>
            </a:schemeClr>
          </a:solidFill>
        </p:spPr>
        <p:txBody>
          <a:bodyPr/>
          <a:lstStyle/>
          <a:p>
            <a:pPr>
              <a:buNone/>
            </a:pPr>
            <a:r>
              <a:rPr lang="en-US" b="1" dirty="0" smtClean="0">
                <a:solidFill>
                  <a:srgbClr val="FF0000"/>
                </a:solidFill>
              </a:rPr>
              <a:t>                   A) indeciduate placenta</a:t>
            </a:r>
          </a:p>
          <a:p>
            <a:pPr>
              <a:buNone/>
            </a:pPr>
            <a:r>
              <a:rPr lang="en-US" dirty="0" smtClean="0"/>
              <a:t>    In which connection with uterine epithelium is loose and at time of delivery, there is no loss of maternal tissue, the </a:t>
            </a:r>
            <a:r>
              <a:rPr lang="en-US" dirty="0" err="1" smtClean="0"/>
              <a:t>villi</a:t>
            </a:r>
            <a:r>
              <a:rPr lang="en-US" dirty="0" smtClean="0"/>
              <a:t> of </a:t>
            </a:r>
            <a:r>
              <a:rPr lang="en-US" dirty="0" err="1" smtClean="0"/>
              <a:t>chorion</a:t>
            </a:r>
            <a:r>
              <a:rPr lang="en-US" dirty="0" smtClean="0"/>
              <a:t> are easily pulled out.</a:t>
            </a:r>
          </a:p>
          <a:p>
            <a:pPr>
              <a:buNone/>
            </a:pPr>
            <a:r>
              <a:rPr lang="en-US" dirty="0"/>
              <a:t> </a:t>
            </a:r>
            <a:r>
              <a:rPr lang="en-US" dirty="0" smtClean="0"/>
              <a:t>    ex- lemur, sheep etc….</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a:solidFill>
            <a:schemeClr val="accent3">
              <a:lumMod val="60000"/>
              <a:lumOff val="40000"/>
            </a:schemeClr>
          </a:solidFill>
        </p:spPr>
        <p:txBody>
          <a:bodyPr>
            <a:normAutofit/>
          </a:bodyPr>
          <a:lstStyle/>
          <a:p>
            <a:pPr>
              <a:buNone/>
            </a:pPr>
            <a:r>
              <a:rPr lang="en-US" dirty="0" smtClean="0"/>
              <a:t>                     </a:t>
            </a:r>
            <a:r>
              <a:rPr lang="en-US" b="1" dirty="0" smtClean="0">
                <a:solidFill>
                  <a:srgbClr val="FF0000"/>
                </a:solidFill>
              </a:rPr>
              <a:t>B)Deciduous placenta</a:t>
            </a:r>
          </a:p>
          <a:p>
            <a:pPr>
              <a:buFontTx/>
              <a:buChar char="-"/>
            </a:pPr>
            <a:r>
              <a:rPr lang="en-US" dirty="0" smtClean="0"/>
              <a:t>Union between </a:t>
            </a:r>
            <a:r>
              <a:rPr lang="en-US" dirty="0" err="1" smtClean="0"/>
              <a:t>chorion</a:t>
            </a:r>
            <a:r>
              <a:rPr lang="en-US" dirty="0" smtClean="0"/>
              <a:t> and uterine epithelium is much more intimate.</a:t>
            </a:r>
          </a:p>
          <a:p>
            <a:pPr>
              <a:buFontTx/>
              <a:buChar char="-"/>
            </a:pPr>
            <a:r>
              <a:rPr lang="en-US" dirty="0" smtClean="0"/>
              <a:t>The chorionic </a:t>
            </a:r>
            <a:r>
              <a:rPr lang="en-US" dirty="0" err="1" smtClean="0"/>
              <a:t>villi</a:t>
            </a:r>
            <a:r>
              <a:rPr lang="en-US" dirty="0" smtClean="0"/>
              <a:t> more branched like a roots of a tree.</a:t>
            </a:r>
          </a:p>
          <a:p>
            <a:pPr>
              <a:buFontTx/>
              <a:buChar char="-"/>
            </a:pPr>
            <a:r>
              <a:rPr lang="en-US" dirty="0" smtClean="0"/>
              <a:t>During </a:t>
            </a:r>
            <a:r>
              <a:rPr lang="en-US" dirty="0" err="1" smtClean="0"/>
              <a:t>parturation</a:t>
            </a:r>
            <a:r>
              <a:rPr lang="en-US" dirty="0" smtClean="0"/>
              <a:t> or delivery there is considerable loss of maternal tissue and more bleeding occurs.</a:t>
            </a:r>
          </a:p>
          <a:p>
            <a:pPr>
              <a:buFontTx/>
              <a:buChar char="-"/>
            </a:pPr>
            <a:r>
              <a:rPr lang="en-US" dirty="0" smtClean="0"/>
              <a:t>Ex- man, bat etc….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1">
              <a:lumMod val="60000"/>
              <a:lumOff val="40000"/>
            </a:schemeClr>
          </a:solidFill>
        </p:spPr>
        <p:txBody>
          <a:bodyPr/>
          <a:lstStyle/>
          <a:p>
            <a:r>
              <a:rPr lang="en-US" dirty="0" smtClean="0"/>
              <a:t>Significance of placenta</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a:blipFill>
            <a:blip r:embed="rId2"/>
            <a:tile tx="0" ty="0" sx="100000" sy="100000" flip="none" algn="tl"/>
          </a:blipFill>
        </p:spPr>
        <p:txBody>
          <a:bodyPr>
            <a:normAutofit fontScale="92500" lnSpcReduction="10000"/>
          </a:bodyPr>
          <a:lstStyle/>
          <a:p>
            <a:r>
              <a:rPr lang="en-US" dirty="0" smtClean="0"/>
              <a:t>Form physiological barrier and </a:t>
            </a:r>
            <a:r>
              <a:rPr lang="en-US" dirty="0" err="1" smtClean="0"/>
              <a:t>semipermable</a:t>
            </a:r>
            <a:r>
              <a:rPr lang="en-US" dirty="0" smtClean="0"/>
              <a:t> membrane between </a:t>
            </a:r>
            <a:r>
              <a:rPr lang="en-US" dirty="0" err="1" smtClean="0"/>
              <a:t>foetus</a:t>
            </a:r>
            <a:r>
              <a:rPr lang="en-US" dirty="0" smtClean="0"/>
              <a:t> and mother.</a:t>
            </a:r>
          </a:p>
          <a:p>
            <a:r>
              <a:rPr lang="en-US" dirty="0" smtClean="0"/>
              <a:t>Prevent direct mixing of maternal and </a:t>
            </a:r>
            <a:r>
              <a:rPr lang="en-US" dirty="0" err="1" smtClean="0"/>
              <a:t>foetus</a:t>
            </a:r>
            <a:r>
              <a:rPr lang="en-US" dirty="0" smtClean="0"/>
              <a:t> blood.</a:t>
            </a:r>
          </a:p>
          <a:p>
            <a:r>
              <a:rPr lang="en-US" dirty="0" smtClean="0"/>
              <a:t>Allow smaller molecule diffuse </a:t>
            </a:r>
            <a:r>
              <a:rPr lang="en-US" dirty="0" err="1" smtClean="0"/>
              <a:t>throught</a:t>
            </a:r>
            <a:r>
              <a:rPr lang="en-US" dirty="0" smtClean="0"/>
              <a:t> it- oxygen, </a:t>
            </a:r>
            <a:r>
              <a:rPr lang="en-US" dirty="0" err="1" smtClean="0"/>
              <a:t>carbondioxide</a:t>
            </a:r>
            <a:r>
              <a:rPr lang="en-US" dirty="0" smtClean="0"/>
              <a:t>, water, chloride, phosphates, organic substances like amino acids, hormones, </a:t>
            </a:r>
            <a:r>
              <a:rPr lang="en-US" dirty="0" err="1" smtClean="0"/>
              <a:t>vitamines</a:t>
            </a:r>
            <a:r>
              <a:rPr lang="en-US" dirty="0" smtClean="0"/>
              <a:t>, </a:t>
            </a:r>
            <a:r>
              <a:rPr lang="en-US" dirty="0" err="1" smtClean="0"/>
              <a:t>monosaccharides</a:t>
            </a:r>
            <a:r>
              <a:rPr lang="en-US" dirty="0" smtClean="0"/>
              <a:t>..</a:t>
            </a:r>
          </a:p>
          <a:p>
            <a:r>
              <a:rPr lang="en-US" dirty="0" smtClean="0"/>
              <a:t>Transfer of food stuffs from mother to </a:t>
            </a:r>
            <a:r>
              <a:rPr lang="en-US" dirty="0" err="1" smtClean="0"/>
              <a:t>foetus</a:t>
            </a:r>
            <a:r>
              <a:rPr lang="en-US" dirty="0" smtClean="0"/>
              <a:t>.</a:t>
            </a:r>
          </a:p>
          <a:p>
            <a:r>
              <a:rPr lang="en-US" dirty="0" smtClean="0"/>
              <a:t>It also manufacture fructose from glucose, ascorbic acid is selectively absorbed by placenta.</a:t>
            </a:r>
          </a:p>
          <a:p>
            <a:r>
              <a:rPr lang="en-US" dirty="0" smtClean="0"/>
              <a:t>Antibody against </a:t>
            </a:r>
            <a:r>
              <a:rPr lang="en-US" dirty="0" err="1" smtClean="0"/>
              <a:t>foetal</a:t>
            </a:r>
            <a:r>
              <a:rPr lang="en-US" dirty="0" smtClean="0"/>
              <a:t> diseases and </a:t>
            </a:r>
            <a:r>
              <a:rPr lang="en-US" dirty="0" err="1" smtClean="0"/>
              <a:t>Rh</a:t>
            </a:r>
            <a:r>
              <a:rPr lang="en-US" dirty="0" smtClean="0"/>
              <a:t> antibody are also transfer. </a:t>
            </a:r>
          </a:p>
          <a:p>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blipFill>
            <a:blip r:embed="rId2"/>
            <a:tile tx="0" ty="0" sx="100000" sy="100000" flip="none" algn="tl"/>
          </a:blipFill>
        </p:spPr>
        <p:txBody>
          <a:bodyPr>
            <a:normAutofit/>
          </a:bodyPr>
          <a:lstStyle/>
          <a:p>
            <a:r>
              <a:rPr lang="en-US" dirty="0" smtClean="0"/>
              <a:t>Certain pathogenic organism and viruses are </a:t>
            </a:r>
            <a:r>
              <a:rPr lang="en-US" dirty="0" err="1" smtClean="0"/>
              <a:t>pentrate</a:t>
            </a:r>
            <a:r>
              <a:rPr lang="en-US" dirty="0" smtClean="0"/>
              <a:t> and attack on </a:t>
            </a:r>
            <a:r>
              <a:rPr lang="en-US" dirty="0" err="1" smtClean="0"/>
              <a:t>foetus</a:t>
            </a:r>
            <a:r>
              <a:rPr lang="en-US" dirty="0" smtClean="0"/>
              <a:t>. Ex-syphilis, smallpox, chickenpox, rubella et,…..</a:t>
            </a:r>
          </a:p>
          <a:p>
            <a:r>
              <a:rPr lang="en-US" dirty="0" smtClean="0"/>
              <a:t>It also act as endocrine gland secrete number of hormones like </a:t>
            </a:r>
            <a:r>
              <a:rPr lang="en-US" dirty="0" err="1" smtClean="0"/>
              <a:t>oestrogen</a:t>
            </a:r>
            <a:r>
              <a:rPr lang="en-US" dirty="0" smtClean="0"/>
              <a:t>, progesterone, </a:t>
            </a:r>
            <a:r>
              <a:rPr lang="en-US" dirty="0" err="1" smtClean="0"/>
              <a:t>lactogen</a:t>
            </a:r>
            <a:r>
              <a:rPr lang="en-US" dirty="0" smtClean="0"/>
              <a:t> , </a:t>
            </a:r>
            <a:r>
              <a:rPr lang="en-US" dirty="0" err="1" smtClean="0"/>
              <a:t>relaxine</a:t>
            </a:r>
            <a:r>
              <a:rPr lang="en-US" dirty="0" smtClean="0"/>
              <a:t> etc..</a:t>
            </a:r>
          </a:p>
          <a:p>
            <a:r>
              <a:rPr lang="en-US" dirty="0" smtClean="0"/>
              <a:t>After birth, placenta is a source of nourishment to the mother of many mammals.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FF00"/>
          </a:solidFill>
          <a:ln w="76200">
            <a:solidFill>
              <a:schemeClr val="tx1"/>
            </a:solidFill>
          </a:ln>
          <a:scene3d>
            <a:camera prst="perspectiveContrastingLeftFacing"/>
            <a:lightRig rig="threePt" dir="t"/>
          </a:scene3d>
        </p:spPr>
        <p:txBody>
          <a:bodyPr>
            <a:noAutofit/>
          </a:bodyPr>
          <a:lstStyle/>
          <a:p>
            <a:r>
              <a:rPr lang="en-US" sz="9600" b="1" dirty="0" smtClean="0">
                <a:solidFill>
                  <a:srgbClr val="FF0000"/>
                </a:solidFill>
                <a:latin typeface="Elephant" pitchFamily="18" charset="0"/>
              </a:rPr>
              <a:t>Thank you</a:t>
            </a:r>
            <a:endParaRPr lang="en-US" sz="9600" b="1" dirty="0">
              <a:solidFill>
                <a:srgbClr val="FF0000"/>
              </a:solidFill>
              <a:latin typeface="Elephant"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a:solidFill>
            <a:schemeClr val="tx2">
              <a:lumMod val="40000"/>
              <a:lumOff val="60000"/>
            </a:schemeClr>
          </a:solidFill>
        </p:spPr>
        <p:txBody>
          <a:bodyPr>
            <a:normAutofit lnSpcReduction="10000"/>
          </a:bodyPr>
          <a:lstStyle/>
          <a:p>
            <a:r>
              <a:rPr lang="en-US" dirty="0" smtClean="0"/>
              <a:t>All other mammals like </a:t>
            </a:r>
            <a:r>
              <a:rPr lang="en-US" dirty="0" err="1" smtClean="0"/>
              <a:t>metatheria</a:t>
            </a:r>
            <a:r>
              <a:rPr lang="en-US" dirty="0" smtClean="0"/>
              <a:t> and </a:t>
            </a:r>
            <a:r>
              <a:rPr lang="en-US" dirty="0" err="1" smtClean="0"/>
              <a:t>eutheria</a:t>
            </a:r>
            <a:r>
              <a:rPr lang="en-US" dirty="0" smtClean="0"/>
              <a:t> are viviparous. </a:t>
            </a:r>
          </a:p>
          <a:p>
            <a:r>
              <a:rPr lang="en-US" dirty="0" smtClean="0"/>
              <a:t>The development of their young is </a:t>
            </a:r>
            <a:r>
              <a:rPr lang="en-US" i="1" dirty="0" smtClean="0">
                <a:solidFill>
                  <a:srgbClr val="FF0000"/>
                </a:solidFill>
              </a:rPr>
              <a:t>intra-uterine</a:t>
            </a:r>
            <a:r>
              <a:rPr lang="en-US" dirty="0" smtClean="0"/>
              <a:t> i.e. inside the uterus of mother.</a:t>
            </a:r>
          </a:p>
          <a:p>
            <a:r>
              <a:rPr lang="en-US" dirty="0" smtClean="0"/>
              <a:t>But their minute eggs contains so little yolk that they could never develop beyond the very early stages unless additional nourishment it somehow provided by mother.</a:t>
            </a:r>
          </a:p>
          <a:p>
            <a:r>
              <a:rPr lang="en-US" dirty="0" smtClean="0"/>
              <a:t>This is done by the formation of characteristic organ called as </a:t>
            </a:r>
            <a:r>
              <a:rPr lang="en-US" i="1" dirty="0" smtClean="0">
                <a:solidFill>
                  <a:srgbClr val="FF0000"/>
                </a:solidFill>
              </a:rPr>
              <a:t>placenta </a:t>
            </a:r>
            <a:r>
              <a:rPr lang="en-US" dirty="0" smtClean="0"/>
              <a:t>by which embryo establish close contact with the uterine wall of mother.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r>
              <a:rPr lang="en-US" dirty="0"/>
              <a:t>D</a:t>
            </a:r>
            <a:r>
              <a:rPr lang="en-US" dirty="0" smtClean="0"/>
              <a:t>efinition</a:t>
            </a:r>
            <a:endParaRPr lang="en-US" dirty="0"/>
          </a:p>
        </p:txBody>
      </p:sp>
      <p:sp>
        <p:nvSpPr>
          <p:cNvPr id="3" name="Content Placeholder 2"/>
          <p:cNvSpPr>
            <a:spLocks noGrp="1"/>
          </p:cNvSpPr>
          <p:nvPr>
            <p:ph idx="1"/>
          </p:nvPr>
        </p:nvSpPr>
        <p:spPr>
          <a:xfrm>
            <a:off x="457200" y="1600200"/>
            <a:ext cx="8229600" cy="4876800"/>
          </a:xfrm>
          <a:solidFill>
            <a:schemeClr val="accent3">
              <a:lumMod val="40000"/>
              <a:lumOff val="60000"/>
            </a:schemeClr>
          </a:solidFill>
        </p:spPr>
        <p:txBody>
          <a:bodyPr>
            <a:normAutofit fontScale="77500" lnSpcReduction="20000"/>
          </a:bodyPr>
          <a:lstStyle/>
          <a:p>
            <a:r>
              <a:rPr lang="en-US" dirty="0" smtClean="0"/>
              <a:t>The structure by which the developing embryo of viviparous mammals obtains its nourishment from maternal uterine blood.</a:t>
            </a:r>
          </a:p>
          <a:p>
            <a:r>
              <a:rPr lang="en-US" dirty="0" smtClean="0"/>
              <a:t>The embryo makes contact with a uterine wall of mother by a connection called as placenta.</a:t>
            </a:r>
          </a:p>
          <a:p>
            <a:r>
              <a:rPr lang="en-US" dirty="0" smtClean="0"/>
              <a:t>Placenta is connection between the wall of womb of mother and the developing child in womb for the purpose of physiological exchange of material.</a:t>
            </a:r>
          </a:p>
          <a:p>
            <a:r>
              <a:rPr lang="en-US" dirty="0" smtClean="0"/>
              <a:t>Placenta formed by the interlocking of both </a:t>
            </a:r>
            <a:r>
              <a:rPr lang="en-US" dirty="0" err="1" smtClean="0"/>
              <a:t>foetal</a:t>
            </a:r>
            <a:r>
              <a:rPr lang="en-US" dirty="0" smtClean="0"/>
              <a:t> as well as maternal tissues.</a:t>
            </a:r>
          </a:p>
          <a:p>
            <a:r>
              <a:rPr lang="en-US" dirty="0" smtClean="0"/>
              <a:t>The part of </a:t>
            </a:r>
            <a:r>
              <a:rPr lang="en-US" dirty="0" err="1" smtClean="0"/>
              <a:t>foetus</a:t>
            </a:r>
            <a:r>
              <a:rPr lang="en-US" dirty="0" smtClean="0"/>
              <a:t> is called as </a:t>
            </a:r>
            <a:r>
              <a:rPr lang="en-US" dirty="0" err="1" smtClean="0"/>
              <a:t>foetal</a:t>
            </a:r>
            <a:r>
              <a:rPr lang="en-US" dirty="0" smtClean="0"/>
              <a:t> placenta, while that derived from uterine wall called maternal placenta.</a:t>
            </a:r>
          </a:p>
          <a:p>
            <a:r>
              <a:rPr lang="en-US" dirty="0" smtClean="0"/>
              <a:t>The process of development of placenta called as </a:t>
            </a:r>
            <a:r>
              <a:rPr lang="en-US" dirty="0" err="1" smtClean="0"/>
              <a:t>placentation</a:t>
            </a:r>
            <a:r>
              <a:rPr lang="en-US" dirty="0" smtClean="0"/>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a:solidFill>
            <a:schemeClr val="accent5">
              <a:lumMod val="40000"/>
              <a:lumOff val="60000"/>
            </a:schemeClr>
          </a:solidFill>
        </p:spPr>
        <p:txBody>
          <a:bodyPr>
            <a:normAutofit fontScale="92500"/>
          </a:bodyPr>
          <a:lstStyle/>
          <a:p>
            <a:r>
              <a:rPr lang="en-US" dirty="0" smtClean="0">
                <a:solidFill>
                  <a:srgbClr val="FF0000"/>
                </a:solidFill>
              </a:rPr>
              <a:t>Placenta serves mainly for-</a:t>
            </a:r>
          </a:p>
          <a:p>
            <a:pPr>
              <a:buNone/>
            </a:pPr>
            <a:r>
              <a:rPr lang="en-US" dirty="0" smtClean="0"/>
              <a:t> 1) nutrition</a:t>
            </a:r>
          </a:p>
          <a:p>
            <a:pPr>
              <a:buNone/>
            </a:pPr>
            <a:r>
              <a:rPr lang="en-US" dirty="0"/>
              <a:t> </a:t>
            </a:r>
            <a:r>
              <a:rPr lang="en-US" dirty="0" smtClean="0"/>
              <a:t>2) gases exchange i.e. respiration.</a:t>
            </a:r>
          </a:p>
          <a:p>
            <a:pPr>
              <a:buNone/>
            </a:pPr>
            <a:r>
              <a:rPr lang="en-US" dirty="0"/>
              <a:t> </a:t>
            </a:r>
            <a:r>
              <a:rPr lang="en-US" dirty="0" smtClean="0"/>
              <a:t>3) excretion</a:t>
            </a:r>
          </a:p>
          <a:p>
            <a:pPr>
              <a:buNone/>
            </a:pPr>
            <a:r>
              <a:rPr lang="en-US" dirty="0"/>
              <a:t> </a:t>
            </a:r>
            <a:r>
              <a:rPr lang="en-US" dirty="0" smtClean="0"/>
              <a:t>4) physiological barrier and prevent direct mixing of maternal and </a:t>
            </a:r>
            <a:r>
              <a:rPr lang="en-US" dirty="0" err="1" smtClean="0"/>
              <a:t>foetal</a:t>
            </a:r>
            <a:r>
              <a:rPr lang="en-US" dirty="0" smtClean="0"/>
              <a:t> blood.</a:t>
            </a:r>
          </a:p>
          <a:p>
            <a:pPr>
              <a:buFontTx/>
              <a:buChar char="-"/>
            </a:pPr>
            <a:r>
              <a:rPr lang="en-US" dirty="0" smtClean="0"/>
              <a:t>Placenta found in mammals but also found in other animal groups like- </a:t>
            </a:r>
            <a:r>
              <a:rPr lang="en-US" dirty="0" err="1" smtClean="0"/>
              <a:t>onchophora</a:t>
            </a:r>
            <a:r>
              <a:rPr lang="en-US" dirty="0" smtClean="0"/>
              <a:t>, </a:t>
            </a:r>
            <a:r>
              <a:rPr lang="en-US" dirty="0" err="1" smtClean="0"/>
              <a:t>asidians</a:t>
            </a:r>
            <a:r>
              <a:rPr lang="en-US" dirty="0" smtClean="0"/>
              <a:t>, elasmobranches and also some lizards.</a:t>
            </a:r>
          </a:p>
          <a:p>
            <a:pPr>
              <a:buFontTx/>
              <a:buChar char="-"/>
            </a:pPr>
            <a:r>
              <a:rPr lang="en-US" dirty="0" smtClean="0"/>
              <a:t>But the tissues which help in formation of placenta are different form those of mammals.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5">
              <a:lumMod val="60000"/>
              <a:lumOff val="40000"/>
            </a:schemeClr>
          </a:solidFill>
        </p:spPr>
        <p:txBody>
          <a:bodyPr/>
          <a:lstStyle/>
          <a:p>
            <a:r>
              <a:rPr lang="en-US" dirty="0" smtClean="0"/>
              <a:t>Implantation of placenta</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09800" y="838200"/>
            <a:ext cx="4648200" cy="5181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a:solidFill>
            <a:schemeClr val="accent6">
              <a:lumMod val="40000"/>
              <a:lumOff val="60000"/>
            </a:schemeClr>
          </a:solidFill>
        </p:spPr>
        <p:txBody>
          <a:bodyPr>
            <a:normAutofit lnSpcReduction="10000"/>
          </a:bodyPr>
          <a:lstStyle/>
          <a:p>
            <a:r>
              <a:rPr lang="en-US" dirty="0" smtClean="0"/>
              <a:t>First step in formation of placenta is </a:t>
            </a:r>
            <a:r>
              <a:rPr lang="en-US" dirty="0" err="1" smtClean="0"/>
              <a:t>attachement</a:t>
            </a:r>
            <a:r>
              <a:rPr lang="en-US" dirty="0" smtClean="0"/>
              <a:t> of developing embryo to the wall of uterus, is called </a:t>
            </a:r>
            <a:r>
              <a:rPr lang="en-US" i="1" dirty="0" smtClean="0">
                <a:solidFill>
                  <a:srgbClr val="FF0000"/>
                </a:solidFill>
              </a:rPr>
              <a:t>implantation.</a:t>
            </a:r>
          </a:p>
          <a:p>
            <a:r>
              <a:rPr lang="en-US" dirty="0" smtClean="0"/>
              <a:t>This is effected by small </a:t>
            </a:r>
            <a:r>
              <a:rPr lang="en-US" dirty="0" err="1" smtClean="0"/>
              <a:t>fingure</a:t>
            </a:r>
            <a:r>
              <a:rPr lang="en-US" dirty="0" smtClean="0"/>
              <a:t> like processes called </a:t>
            </a:r>
            <a:r>
              <a:rPr lang="en-US" i="1" dirty="0" err="1" smtClean="0">
                <a:solidFill>
                  <a:srgbClr val="FF0000"/>
                </a:solidFill>
              </a:rPr>
              <a:t>villi</a:t>
            </a:r>
            <a:r>
              <a:rPr lang="en-US" i="1" dirty="0" smtClean="0">
                <a:solidFill>
                  <a:srgbClr val="FF0000"/>
                </a:solidFill>
              </a:rPr>
              <a:t>, </a:t>
            </a:r>
            <a:r>
              <a:rPr lang="en-US" dirty="0" smtClean="0"/>
              <a:t>which grown from a particular area or area of tropoblast of embryo and penetrate into corresponding</a:t>
            </a:r>
            <a:r>
              <a:rPr lang="en-US" i="1" dirty="0" smtClean="0">
                <a:solidFill>
                  <a:srgbClr val="FF0000"/>
                </a:solidFill>
              </a:rPr>
              <a:t> crypt</a:t>
            </a:r>
            <a:r>
              <a:rPr lang="en-US" dirty="0" smtClean="0"/>
              <a:t>s in a maternal uterine wall.</a:t>
            </a:r>
          </a:p>
          <a:p>
            <a:r>
              <a:rPr lang="en-US" dirty="0" smtClean="0"/>
              <a:t>Blood vessels, lymphatic vessels and glands of uterine enlarge and their secretion in lumen of uterus provide nourishment to embryo.</a:t>
            </a:r>
          </a:p>
          <a:p>
            <a:r>
              <a:rPr lang="en-US" dirty="0" smtClean="0"/>
              <a:t>Implantation occurs in following manners-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a:solidFill>
            <a:schemeClr val="bg1">
              <a:lumMod val="85000"/>
            </a:schemeClr>
          </a:solidFill>
        </p:spPr>
        <p:txBody>
          <a:bodyPr>
            <a:normAutofit/>
          </a:bodyPr>
          <a:lstStyle/>
          <a:p>
            <a:pPr>
              <a:buNone/>
            </a:pPr>
            <a:r>
              <a:rPr lang="en-US" b="1" dirty="0" smtClean="0">
                <a:solidFill>
                  <a:srgbClr val="FF0000"/>
                </a:solidFill>
              </a:rPr>
              <a:t>1)Central implantation:- </a:t>
            </a:r>
            <a:r>
              <a:rPr lang="en-US" dirty="0" smtClean="0"/>
              <a:t>embryo is attached to the surface of uterine lining and project freely into uterine cavity.</a:t>
            </a:r>
          </a:p>
          <a:p>
            <a:pPr>
              <a:buNone/>
            </a:pPr>
            <a:r>
              <a:rPr lang="en-US" dirty="0"/>
              <a:t> </a:t>
            </a:r>
            <a:r>
              <a:rPr lang="en-US" dirty="0" smtClean="0"/>
              <a:t>   also called superficial implantation</a:t>
            </a:r>
          </a:p>
          <a:p>
            <a:pPr>
              <a:buNone/>
            </a:pPr>
            <a:r>
              <a:rPr lang="en-US" dirty="0"/>
              <a:t> </a:t>
            </a:r>
            <a:r>
              <a:rPr lang="en-US" dirty="0" smtClean="0"/>
              <a:t>    ex- rabbit, carnivorous and lower chordates..</a:t>
            </a:r>
          </a:p>
          <a:p>
            <a:pPr>
              <a:buNone/>
            </a:pPr>
            <a:r>
              <a:rPr lang="en-US" b="1" dirty="0" smtClean="0">
                <a:solidFill>
                  <a:srgbClr val="FF0000"/>
                </a:solidFill>
              </a:rPr>
              <a:t>2)Concentric implantation:- </a:t>
            </a:r>
            <a:r>
              <a:rPr lang="en-US" dirty="0" smtClean="0"/>
              <a:t>mucous lining of uterus giving out folds to cover the embryo which is embedded in a groove or pocket of main uterine cavity.</a:t>
            </a:r>
          </a:p>
          <a:p>
            <a:pPr>
              <a:buNone/>
            </a:pPr>
            <a:r>
              <a:rPr lang="en-US" dirty="0" smtClean="0"/>
              <a:t>Ex- mouse, rat, squirrel….</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340</TotalTime>
  <Words>1186</Words>
  <Application>Microsoft Office PowerPoint</Application>
  <PresentationFormat>On-screen Show (4:3)</PresentationFormat>
  <Paragraphs>89</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Elephant</vt:lpstr>
      <vt:lpstr>Times New Roman</vt:lpstr>
      <vt:lpstr>Office Theme</vt:lpstr>
      <vt:lpstr>Placenta B. Sc. III </vt:lpstr>
      <vt:lpstr>Introduction</vt:lpstr>
      <vt:lpstr>PowerPoint Presentation</vt:lpstr>
      <vt:lpstr>Definition</vt:lpstr>
      <vt:lpstr>PowerPoint Presentation</vt:lpstr>
      <vt:lpstr>Implantation of placenta</vt:lpstr>
      <vt:lpstr>PowerPoint Presentation</vt:lpstr>
      <vt:lpstr>PowerPoint Presentation</vt:lpstr>
      <vt:lpstr>PowerPoint Presentation</vt:lpstr>
      <vt:lpstr>PowerPoint Presentation</vt:lpstr>
      <vt:lpstr>PowerPoint Presentation</vt:lpstr>
      <vt:lpstr>mechanism of implantation:- </vt:lpstr>
      <vt:lpstr>Types of placenta</vt:lpstr>
      <vt:lpstr>1. On the basis of fetal membrane involved</vt:lpstr>
      <vt:lpstr>PowerPoint Presentation</vt:lpstr>
      <vt:lpstr>PowerPoint Presentation</vt:lpstr>
      <vt:lpstr>PowerPoint Presentation</vt:lpstr>
      <vt:lpstr>PowerPoint Presentation</vt:lpstr>
      <vt:lpstr>PowerPoint Presentation</vt:lpstr>
      <vt:lpstr>PowerPoint Presentation</vt:lpstr>
      <vt:lpstr>2) On the basis of nature of contact</vt:lpstr>
      <vt:lpstr>PowerPoint Presentation</vt:lpstr>
      <vt:lpstr>Significance of placenta</vt:lpstr>
      <vt:lpstr>PowerPoint Presentation</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Placenta</dc:title>
  <dc:creator>ABC</dc:creator>
  <cp:lastModifiedBy>admin</cp:lastModifiedBy>
  <cp:revision>50</cp:revision>
  <dcterms:created xsi:type="dcterms:W3CDTF">2015-12-27T06:35:32Z</dcterms:created>
  <dcterms:modified xsi:type="dcterms:W3CDTF">2019-08-31T05:49:51Z</dcterms:modified>
</cp:coreProperties>
</file>