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73" r:id="rId4"/>
    <p:sldId id="274" r:id="rId5"/>
    <p:sldId id="271" r:id="rId6"/>
    <p:sldId id="263" r:id="rId7"/>
    <p:sldId id="264" r:id="rId8"/>
    <p:sldId id="268" r:id="rId9"/>
    <p:sldId id="265" r:id="rId10"/>
    <p:sldId id="267" r:id="rId11"/>
    <p:sldId id="269" r:id="rId12"/>
    <p:sldId id="266" r:id="rId13"/>
    <p:sldId id="275" r:id="rId14"/>
    <p:sldId id="270" r:id="rId15"/>
    <p:sldId id="261"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B2EAC2-21FD-4790-ADA1-0A52898F1FA7}" type="datetimeFigureOut">
              <a:rPr lang="en-US" smtClean="0"/>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1888679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B2EAC2-21FD-4790-ADA1-0A52898F1FA7}" type="datetimeFigureOut">
              <a:rPr lang="en-US" smtClean="0"/>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304870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B2EAC2-21FD-4790-ADA1-0A52898F1FA7}" type="datetimeFigureOut">
              <a:rPr lang="en-US" smtClean="0"/>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2138929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B2EAC2-21FD-4790-ADA1-0A52898F1FA7}" type="datetimeFigureOut">
              <a:rPr lang="en-US" smtClean="0"/>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115171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B2EAC2-21FD-4790-ADA1-0A52898F1FA7}" type="datetimeFigureOut">
              <a:rPr lang="en-US" smtClean="0"/>
              <a:t>8/31/2019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675885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B2EAC2-21FD-4790-ADA1-0A52898F1FA7}" type="datetimeFigureOut">
              <a:rPr lang="en-US" smtClean="0"/>
              <a:t>8/31/2019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3224779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B2EAC2-21FD-4790-ADA1-0A52898F1FA7}" type="datetimeFigureOut">
              <a:rPr lang="en-US" smtClean="0"/>
              <a:t>8/31/2019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3169016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B2EAC2-21FD-4790-ADA1-0A52898F1FA7}" type="datetimeFigureOut">
              <a:rPr lang="en-US" smtClean="0"/>
              <a:t>8/31/2019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1935225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B2EAC2-21FD-4790-ADA1-0A52898F1FA7}" type="datetimeFigureOut">
              <a:rPr lang="en-US" smtClean="0"/>
              <a:t>8/31/2019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1639694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B2EAC2-21FD-4790-ADA1-0A52898F1FA7}" type="datetimeFigureOut">
              <a:rPr lang="en-US" smtClean="0"/>
              <a:t>8/31/2019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2666991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B2EAC2-21FD-4790-ADA1-0A52898F1FA7}" type="datetimeFigureOut">
              <a:rPr lang="en-US" smtClean="0"/>
              <a:t>8/31/2019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A08F5F-40C6-443F-9615-26343AA6B584}" type="slidenum">
              <a:rPr lang="en-US" smtClean="0"/>
              <a:t>‹#›</a:t>
            </a:fld>
            <a:endParaRPr lang="en-US"/>
          </a:p>
        </p:txBody>
      </p:sp>
    </p:spTree>
    <p:extLst>
      <p:ext uri="{BB962C8B-B14F-4D97-AF65-F5344CB8AC3E}">
        <p14:creationId xmlns:p14="http://schemas.microsoft.com/office/powerpoint/2010/main" val="2604490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B2EAC2-21FD-4790-ADA1-0A52898F1FA7}" type="datetimeFigureOut">
              <a:rPr lang="en-US" smtClean="0"/>
              <a:t>8/31/2019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A08F5F-40C6-443F-9615-26343AA6B584}" type="slidenum">
              <a:rPr lang="en-US" smtClean="0"/>
              <a:t>‹#›</a:t>
            </a:fld>
            <a:endParaRPr lang="en-US"/>
          </a:p>
        </p:txBody>
      </p:sp>
    </p:spTree>
    <p:extLst>
      <p:ext uri="{BB962C8B-B14F-4D97-AF65-F5344CB8AC3E}">
        <p14:creationId xmlns:p14="http://schemas.microsoft.com/office/powerpoint/2010/main" val="3587784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Autofit/>
          </a:bodyPr>
          <a:lstStyle/>
          <a:p>
            <a:r>
              <a:rPr lang="en-US" sz="2800" b="1" dirty="0" smtClean="0"/>
              <a:t>Study Of Human Karyotyping</a:t>
            </a:r>
            <a:br>
              <a:rPr lang="en-US" sz="2800" b="1" dirty="0" smtClean="0"/>
            </a:br>
            <a:r>
              <a:rPr lang="en-US" sz="2800" b="1" dirty="0"/>
              <a:t/>
            </a:r>
            <a:br>
              <a:rPr lang="en-US" sz="2800" b="1" dirty="0"/>
            </a:br>
            <a:r>
              <a:rPr lang="en-US" sz="2800" b="1" dirty="0" smtClean="0"/>
              <a:t>B. Sc. I </a:t>
            </a:r>
            <a:br>
              <a:rPr lang="en-US" sz="2800" b="1" dirty="0" smtClean="0"/>
            </a:br>
            <a:r>
              <a:rPr lang="en-US" sz="2800" b="1" dirty="0" smtClean="0"/>
              <a:t/>
            </a:r>
            <a:br>
              <a:rPr lang="en-US" sz="2800" b="1" dirty="0" smtClean="0"/>
            </a:br>
            <a:r>
              <a:rPr lang="en-US" sz="2800" dirty="0" smtClean="0">
                <a:effectLst>
                  <a:outerShdw blurRad="38100" dist="38100" dir="2700000" algn="tl">
                    <a:srgbClr val="000000">
                      <a:alpha val="43137"/>
                    </a:srgbClr>
                  </a:outerShdw>
                </a:effectLst>
              </a:rPr>
              <a:t>Dr. Narayan R. Mane</a:t>
            </a:r>
            <a:r>
              <a:rPr lang="en-US" sz="2800" dirty="0"/>
              <a:t/>
            </a:r>
            <a:br>
              <a:rPr lang="en-US" sz="2800" dirty="0"/>
            </a:br>
            <a:r>
              <a:rPr lang="en-US" sz="2800" dirty="0"/>
              <a:t>Department Of Zoology</a:t>
            </a:r>
            <a:br>
              <a:rPr lang="en-US" sz="2800" dirty="0"/>
            </a:br>
            <a:r>
              <a:rPr lang="en-US" sz="2800" dirty="0"/>
              <a:t>GKG College, Kolhapur </a:t>
            </a:r>
            <a:endParaRPr lang="en-US" sz="2800" b="1" dirty="0"/>
          </a:p>
        </p:txBody>
      </p:sp>
    </p:spTree>
    <p:extLst>
      <p:ext uri="{BB962C8B-B14F-4D97-AF65-F5344CB8AC3E}">
        <p14:creationId xmlns:p14="http://schemas.microsoft.com/office/powerpoint/2010/main" val="7384814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A karyotype of a normal female (46,XX) (Reproduced courtesy of Human Genome Centre, Universiti Sains Malaysia, Malaysia) Blood is collected in sterile tubes containing sodium heparin. Whole blood, leucocytes separated from red blood cells or purified lymphocytes are put in culture medium supplemented with serum and antibiotics. Then, mitogen is added to induce mitosis. Once the cultures are set, they are incubated at 37oC for 72 hours in a CO 2 incubator. The culture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
            <a:ext cx="9212957" cy="586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89107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Karyotype of Down Syndrome</a:t>
            </a:r>
            <a:endParaRPr lang="en-US" b="1" dirty="0"/>
          </a:p>
        </p:txBody>
      </p:sp>
      <p:sp>
        <p:nvSpPr>
          <p:cNvPr id="3" name="Content Placeholder 2"/>
          <p:cNvSpPr>
            <a:spLocks noGrp="1"/>
          </p:cNvSpPr>
          <p:nvPr>
            <p:ph idx="1"/>
          </p:nvPr>
        </p:nvSpPr>
        <p:spPr/>
        <p:txBody>
          <a:bodyPr/>
          <a:lstStyle/>
          <a:p>
            <a:pPr marL="514350" indent="-514350">
              <a:lnSpc>
                <a:spcPct val="200000"/>
              </a:lnSpc>
              <a:buAutoNum type="arabicPeriod"/>
            </a:pPr>
            <a:r>
              <a:rPr lang="en-US" dirty="0" smtClean="0"/>
              <a:t>Total Number of chromosome is 47</a:t>
            </a:r>
          </a:p>
          <a:p>
            <a:pPr marL="514350" indent="-514350">
              <a:lnSpc>
                <a:spcPct val="200000"/>
              </a:lnSpc>
              <a:buAutoNum type="arabicPeriod"/>
            </a:pPr>
            <a:r>
              <a:rPr lang="en-US" dirty="0" smtClean="0"/>
              <a:t>There is 23 pairs of autosome having trisomy 21. Hence it is karyotype of Down syndrome.</a:t>
            </a:r>
          </a:p>
        </p:txBody>
      </p:sp>
    </p:spTree>
    <p:extLst>
      <p:ext uri="{BB962C8B-B14F-4D97-AF65-F5344CB8AC3E}">
        <p14:creationId xmlns:p14="http://schemas.microsoft.com/office/powerpoint/2010/main" val="7868039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karyotype of a Down syndrome patient (47, XX,+21) (Reproduced courtesy of Human Genome Centre, Universiti Sains Malaysia, Malaysia) Other medical conditions may also be noticed in Down syndrome people like birth defects of heart (atrial septal defect or ventricular septal defect), dementia, problems related to ey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48" y="97247"/>
            <a:ext cx="9129252" cy="52039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7039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Image result for down syndrome symptoms"/>
          <p:cNvSpPr>
            <a:spLocks noChangeAspect="1" noChangeArrowheads="1"/>
          </p:cNvSpPr>
          <p:nvPr/>
        </p:nvSpPr>
        <p:spPr bwMode="auto">
          <a:xfrm>
            <a:off x="155575" y="-1782763"/>
            <a:ext cx="8820150" cy="37147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386" y="1524000"/>
            <a:ext cx="8611481"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57870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Karyotype of Edward Syndrome</a:t>
            </a:r>
            <a:endParaRPr lang="en-US" b="1" dirty="0"/>
          </a:p>
        </p:txBody>
      </p:sp>
      <p:sp>
        <p:nvSpPr>
          <p:cNvPr id="3" name="Content Placeholder 2"/>
          <p:cNvSpPr>
            <a:spLocks noGrp="1"/>
          </p:cNvSpPr>
          <p:nvPr>
            <p:ph idx="1"/>
          </p:nvPr>
        </p:nvSpPr>
        <p:spPr/>
        <p:txBody>
          <a:bodyPr/>
          <a:lstStyle/>
          <a:p>
            <a:pPr marL="514350" indent="-514350">
              <a:lnSpc>
                <a:spcPct val="200000"/>
              </a:lnSpc>
              <a:buAutoNum type="arabicPeriod"/>
            </a:pPr>
            <a:r>
              <a:rPr lang="en-US" dirty="0" smtClean="0"/>
              <a:t>Total Number of chromosome is 47</a:t>
            </a:r>
          </a:p>
          <a:p>
            <a:pPr marL="514350" indent="-514350">
              <a:lnSpc>
                <a:spcPct val="200000"/>
              </a:lnSpc>
              <a:buAutoNum type="arabicPeriod"/>
            </a:pPr>
            <a:r>
              <a:rPr lang="en-US" dirty="0" smtClean="0"/>
              <a:t>There is 23 pairs of autosome having trisomy 18. Hence it is karyotype of </a:t>
            </a:r>
            <a:r>
              <a:rPr lang="en-US" b="1" dirty="0" smtClean="0"/>
              <a:t>Edward Syndrome</a:t>
            </a:r>
            <a:r>
              <a:rPr lang="en-US" dirty="0" smtClean="0"/>
              <a:t>.</a:t>
            </a:r>
          </a:p>
        </p:txBody>
      </p:sp>
    </p:spTree>
    <p:extLst>
      <p:ext uri="{BB962C8B-B14F-4D97-AF65-F5344CB8AC3E}">
        <p14:creationId xmlns:p14="http://schemas.microsoft.com/office/powerpoint/2010/main" val="1356104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static1.squarespace.com/static/573ab900d210b8a74fc0c5f9/t/58bcb4efe6f2e1592cb122c0/14887621020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
            <a:ext cx="9144000" cy="64784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73768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 result for edwards syndrome sympto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0"/>
            <a:ext cx="5638800" cy="66995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3372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rmAutofit fontScale="55000" lnSpcReduction="20000"/>
          </a:bodyPr>
          <a:lstStyle/>
          <a:p>
            <a:pPr algn="just">
              <a:lnSpc>
                <a:spcPct val="170000"/>
              </a:lnSpc>
            </a:pPr>
            <a:r>
              <a:rPr lang="en-US" dirty="0" smtClean="0"/>
              <a:t>There are 46 chromosome in the human i.e. 22 pairs of autosome and 1 pair of sex chromosome. In male is XY and in female it is XX.</a:t>
            </a:r>
          </a:p>
          <a:p>
            <a:pPr algn="just">
              <a:lnSpc>
                <a:spcPct val="170000"/>
              </a:lnSpc>
            </a:pPr>
            <a:r>
              <a:rPr lang="en-US" dirty="0" smtClean="0"/>
              <a:t>Through improved cell culture technique and cytological technique, size and shape of chromosome could be fairly we defined. This is routinely done by taking dividing cell from cell culture so that chromosome can be seen. Dividing cell exhibit full compliment of 46 </a:t>
            </a:r>
            <a:r>
              <a:rPr lang="en-US" dirty="0" err="1" smtClean="0"/>
              <a:t>chromosoe</a:t>
            </a:r>
            <a:r>
              <a:rPr lang="en-US" dirty="0" smtClean="0"/>
              <a:t>. In mitosis, each chromosome has consist of two chromatids that remain attached to the </a:t>
            </a:r>
            <a:r>
              <a:rPr lang="en-US" dirty="0" err="1" smtClean="0"/>
              <a:t>centromer</a:t>
            </a:r>
            <a:r>
              <a:rPr lang="en-US" dirty="0" smtClean="0"/>
              <a:t> until anaphase. </a:t>
            </a:r>
          </a:p>
          <a:p>
            <a:pPr algn="just">
              <a:lnSpc>
                <a:spcPct val="170000"/>
              </a:lnSpc>
            </a:pPr>
            <a:r>
              <a:rPr lang="en-US" dirty="0" smtClean="0"/>
              <a:t>Based on position of </a:t>
            </a:r>
            <a:r>
              <a:rPr lang="en-US" dirty="0" err="1" smtClean="0"/>
              <a:t>centromer</a:t>
            </a:r>
            <a:r>
              <a:rPr lang="en-US" dirty="0" smtClean="0"/>
              <a:t> the human chromosome are classified into 3 groups. </a:t>
            </a:r>
          </a:p>
          <a:p>
            <a:pPr marL="514350" indent="-514350" algn="just">
              <a:lnSpc>
                <a:spcPct val="170000"/>
              </a:lnSpc>
              <a:buAutoNum type="arabicPeriod"/>
            </a:pPr>
            <a:r>
              <a:rPr lang="en-US" dirty="0" smtClean="0"/>
              <a:t>Metacentric (</a:t>
            </a:r>
            <a:r>
              <a:rPr lang="en-US" dirty="0" err="1" smtClean="0"/>
              <a:t>Centromer</a:t>
            </a:r>
            <a:r>
              <a:rPr lang="en-US" dirty="0" smtClean="0"/>
              <a:t> is at center) </a:t>
            </a:r>
          </a:p>
          <a:p>
            <a:pPr marL="514350" indent="-514350" algn="just">
              <a:lnSpc>
                <a:spcPct val="170000"/>
              </a:lnSpc>
              <a:buFont typeface="Arial" pitchFamily="34" charset="0"/>
              <a:buAutoNum type="arabicPeriod"/>
            </a:pPr>
            <a:r>
              <a:rPr lang="en-US" dirty="0" smtClean="0"/>
              <a:t>Sub-metacentric (</a:t>
            </a:r>
            <a:r>
              <a:rPr lang="en-US" dirty="0" err="1" smtClean="0"/>
              <a:t>Centromer</a:t>
            </a:r>
            <a:r>
              <a:rPr lang="en-US" dirty="0" smtClean="0"/>
              <a:t> is near to center but not exactly at center) </a:t>
            </a:r>
          </a:p>
          <a:p>
            <a:pPr marL="514350" indent="-514350" algn="just">
              <a:lnSpc>
                <a:spcPct val="170000"/>
              </a:lnSpc>
              <a:buAutoNum type="arabicPeriod"/>
            </a:pPr>
            <a:r>
              <a:rPr lang="en-US" dirty="0" smtClean="0"/>
              <a:t>Acrocentric (</a:t>
            </a:r>
            <a:r>
              <a:rPr lang="en-US" dirty="0" err="1" smtClean="0"/>
              <a:t>Centromer</a:t>
            </a:r>
            <a:r>
              <a:rPr lang="en-US" dirty="0" smtClean="0"/>
              <a:t> is near to end) </a:t>
            </a:r>
          </a:p>
          <a:p>
            <a:pPr marL="0" indent="0" algn="just">
              <a:lnSpc>
                <a:spcPct val="170000"/>
              </a:lnSpc>
              <a:buNone/>
            </a:pPr>
            <a:r>
              <a:rPr lang="en-US" dirty="0"/>
              <a:t>	</a:t>
            </a:r>
            <a:r>
              <a:rPr lang="en-US" dirty="0" smtClean="0"/>
              <a:t>Depending on the size and </a:t>
            </a:r>
            <a:r>
              <a:rPr lang="en-US" dirty="0" err="1" smtClean="0"/>
              <a:t>centromeric</a:t>
            </a:r>
            <a:r>
              <a:rPr lang="en-US" dirty="0" smtClean="0"/>
              <a:t> position, human chromosome's are classified into 7 groups. </a:t>
            </a:r>
            <a:endParaRPr lang="en-US" dirty="0"/>
          </a:p>
        </p:txBody>
      </p:sp>
    </p:spTree>
    <p:extLst>
      <p:ext uri="{BB962C8B-B14F-4D97-AF65-F5344CB8AC3E}">
        <p14:creationId xmlns:p14="http://schemas.microsoft.com/office/powerpoint/2010/main" val="2710457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types of chromosom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19200"/>
            <a:ext cx="8945366"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7573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age result for cell cyc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2399"/>
            <a:ext cx="8002017" cy="6705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1995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procedure of karyotyp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48" y="23813"/>
            <a:ext cx="8967952" cy="6729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03431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28692019"/>
              </p:ext>
            </p:extLst>
          </p:nvPr>
        </p:nvGraphicFramePr>
        <p:xfrm>
          <a:off x="0" y="609600"/>
          <a:ext cx="9144001" cy="5486400"/>
        </p:xfrm>
        <a:graphic>
          <a:graphicData uri="http://schemas.openxmlformats.org/drawingml/2006/table">
            <a:tbl>
              <a:tblPr firstRow="1" bandRow="1">
                <a:tableStyleId>{5C22544A-7EE6-4342-B048-85BDC9FD1C3A}</a:tableStyleId>
              </a:tblPr>
              <a:tblGrid>
                <a:gridCol w="1070043"/>
                <a:gridCol w="2042809"/>
                <a:gridCol w="1750979"/>
                <a:gridCol w="1361872"/>
                <a:gridCol w="2918298"/>
              </a:tblGrid>
              <a:tr h="813278">
                <a:tc>
                  <a:txBody>
                    <a:bodyPr/>
                    <a:lstStyle/>
                    <a:p>
                      <a:r>
                        <a:rPr lang="en-US" dirty="0" smtClean="0"/>
                        <a:t>Group No.</a:t>
                      </a:r>
                      <a:endParaRPr lang="en-US" dirty="0"/>
                    </a:p>
                  </a:txBody>
                  <a:tcPr/>
                </a:tc>
                <a:tc>
                  <a:txBody>
                    <a:bodyPr/>
                    <a:lstStyle/>
                    <a:p>
                      <a:r>
                        <a:rPr lang="en-US" dirty="0" smtClean="0"/>
                        <a:t>Chromosomal Group</a:t>
                      </a:r>
                      <a:endParaRPr lang="en-US" dirty="0"/>
                    </a:p>
                  </a:txBody>
                  <a:tcPr/>
                </a:tc>
                <a:tc>
                  <a:txBody>
                    <a:bodyPr/>
                    <a:lstStyle/>
                    <a:p>
                      <a:r>
                        <a:rPr lang="en-US" dirty="0" smtClean="0"/>
                        <a:t>Group</a:t>
                      </a:r>
                      <a:r>
                        <a:rPr lang="en-US" baseline="0" dirty="0" smtClean="0"/>
                        <a:t> Designation</a:t>
                      </a:r>
                      <a:endParaRPr lang="en-US" dirty="0"/>
                    </a:p>
                  </a:txBody>
                  <a:tcPr/>
                </a:tc>
                <a:tc>
                  <a:txBody>
                    <a:bodyPr/>
                    <a:lstStyle/>
                    <a:p>
                      <a:r>
                        <a:rPr lang="en-US" dirty="0" smtClean="0"/>
                        <a:t>Size</a:t>
                      </a:r>
                      <a:endParaRPr lang="en-US" dirty="0"/>
                    </a:p>
                  </a:txBody>
                  <a:tcPr/>
                </a:tc>
                <a:tc>
                  <a:txBody>
                    <a:bodyPr/>
                    <a:lstStyle/>
                    <a:p>
                      <a:r>
                        <a:rPr lang="en-US" dirty="0" smtClean="0"/>
                        <a:t>Position of </a:t>
                      </a:r>
                      <a:r>
                        <a:rPr lang="en-US" dirty="0" err="1" smtClean="0"/>
                        <a:t>centromer</a:t>
                      </a:r>
                      <a:r>
                        <a:rPr lang="en-US" dirty="0" smtClean="0"/>
                        <a:t> </a:t>
                      </a:r>
                      <a:endParaRPr lang="en-US" dirty="0"/>
                    </a:p>
                  </a:txBody>
                  <a:tcPr/>
                </a:tc>
              </a:tr>
              <a:tr h="813278">
                <a:tc>
                  <a:txBody>
                    <a:bodyPr/>
                    <a:lstStyle/>
                    <a:p>
                      <a:r>
                        <a:rPr lang="en-US" dirty="0" smtClean="0"/>
                        <a:t>1</a:t>
                      </a:r>
                      <a:endParaRPr lang="en-US" dirty="0"/>
                    </a:p>
                  </a:txBody>
                  <a:tcPr/>
                </a:tc>
                <a:tc>
                  <a:txBody>
                    <a:bodyPr/>
                    <a:lstStyle/>
                    <a:p>
                      <a:r>
                        <a:rPr lang="en-US" dirty="0" smtClean="0"/>
                        <a:t>1-3</a:t>
                      </a:r>
                      <a:endParaRPr lang="en-US" dirty="0"/>
                    </a:p>
                  </a:txBody>
                  <a:tcPr/>
                </a:tc>
                <a:tc>
                  <a:txBody>
                    <a:bodyPr/>
                    <a:lstStyle/>
                    <a:p>
                      <a:r>
                        <a:rPr lang="en-US" dirty="0" smtClean="0"/>
                        <a:t>A</a:t>
                      </a:r>
                      <a:endParaRPr lang="en-US" dirty="0"/>
                    </a:p>
                  </a:txBody>
                  <a:tcPr/>
                </a:tc>
                <a:tc>
                  <a:txBody>
                    <a:bodyPr/>
                    <a:lstStyle/>
                    <a:p>
                      <a:r>
                        <a:rPr lang="en-US" dirty="0" smtClean="0"/>
                        <a:t>Large</a:t>
                      </a:r>
                      <a:endParaRPr lang="en-US" dirty="0"/>
                    </a:p>
                  </a:txBody>
                  <a:tcPr/>
                </a:tc>
                <a:tc>
                  <a:txBody>
                    <a:bodyPr/>
                    <a:lstStyle/>
                    <a:p>
                      <a:r>
                        <a:rPr lang="en-US" dirty="0" smtClean="0"/>
                        <a:t>1</a:t>
                      </a:r>
                      <a:r>
                        <a:rPr lang="en-US" baseline="30000" dirty="0" smtClean="0"/>
                        <a:t>st</a:t>
                      </a:r>
                      <a:r>
                        <a:rPr lang="en-US" baseline="0" dirty="0" smtClean="0"/>
                        <a:t> &amp; 3</a:t>
                      </a:r>
                      <a:r>
                        <a:rPr lang="en-US" baseline="30000" dirty="0" smtClean="0"/>
                        <a:t>rd</a:t>
                      </a:r>
                      <a:r>
                        <a:rPr lang="en-US" baseline="0" dirty="0" smtClean="0"/>
                        <a:t>- metacentric </a:t>
                      </a:r>
                    </a:p>
                    <a:p>
                      <a:r>
                        <a:rPr lang="en-US" baseline="0" dirty="0" smtClean="0"/>
                        <a:t>2</a:t>
                      </a:r>
                      <a:r>
                        <a:rPr lang="en-US" baseline="30000" dirty="0" smtClean="0"/>
                        <a:t>nd</a:t>
                      </a:r>
                      <a:r>
                        <a:rPr lang="en-US" baseline="0" dirty="0" smtClean="0"/>
                        <a:t>- </a:t>
                      </a:r>
                      <a:r>
                        <a:rPr lang="en-US" baseline="0" dirty="0" err="1" smtClean="0"/>
                        <a:t>Submetacentric</a:t>
                      </a:r>
                      <a:r>
                        <a:rPr lang="en-US" baseline="0" dirty="0" smtClean="0"/>
                        <a:t> </a:t>
                      </a:r>
                      <a:endParaRPr lang="en-US" dirty="0"/>
                    </a:p>
                  </a:txBody>
                  <a:tcPr/>
                </a:tc>
              </a:tr>
              <a:tr h="471185">
                <a:tc>
                  <a:txBody>
                    <a:bodyPr/>
                    <a:lstStyle/>
                    <a:p>
                      <a:r>
                        <a:rPr lang="en-US" dirty="0" smtClean="0"/>
                        <a:t>2</a:t>
                      </a:r>
                      <a:endParaRPr lang="en-US" dirty="0"/>
                    </a:p>
                  </a:txBody>
                  <a:tcPr/>
                </a:tc>
                <a:tc>
                  <a:txBody>
                    <a:bodyPr/>
                    <a:lstStyle/>
                    <a:p>
                      <a:r>
                        <a:rPr lang="en-US" dirty="0" smtClean="0"/>
                        <a:t>4-5</a:t>
                      </a:r>
                      <a:endParaRPr lang="en-US" dirty="0"/>
                    </a:p>
                  </a:txBody>
                  <a:tcPr/>
                </a:tc>
                <a:tc>
                  <a:txBody>
                    <a:bodyPr/>
                    <a:lstStyle/>
                    <a:p>
                      <a:r>
                        <a:rPr lang="en-US" dirty="0" smtClean="0"/>
                        <a:t>B</a:t>
                      </a:r>
                      <a:endParaRPr lang="en-US" dirty="0"/>
                    </a:p>
                  </a:txBody>
                  <a:tcPr/>
                </a:tc>
                <a:tc>
                  <a:txBody>
                    <a:bodyPr/>
                    <a:lstStyle/>
                    <a:p>
                      <a:r>
                        <a:rPr lang="en-US" dirty="0" smtClean="0"/>
                        <a:t>Large</a:t>
                      </a:r>
                      <a:endParaRPr lang="en-US" dirty="0"/>
                    </a:p>
                  </a:txBody>
                  <a:tcPr/>
                </a:tc>
                <a:tc>
                  <a:txBody>
                    <a:bodyPr/>
                    <a:lstStyle/>
                    <a:p>
                      <a:r>
                        <a:rPr lang="en-US" dirty="0" err="1" smtClean="0"/>
                        <a:t>Submetacentric</a:t>
                      </a:r>
                      <a:r>
                        <a:rPr lang="en-US" baseline="0" dirty="0" smtClean="0"/>
                        <a:t> </a:t>
                      </a:r>
                      <a:endParaRPr lang="en-US" dirty="0"/>
                    </a:p>
                  </a:txBody>
                  <a:tcPr/>
                </a:tc>
              </a:tr>
              <a:tr h="471185">
                <a:tc>
                  <a:txBody>
                    <a:bodyPr/>
                    <a:lstStyle/>
                    <a:p>
                      <a:r>
                        <a:rPr lang="en-US" dirty="0" smtClean="0"/>
                        <a:t>3</a:t>
                      </a:r>
                      <a:endParaRPr lang="en-US" dirty="0"/>
                    </a:p>
                  </a:txBody>
                  <a:tcPr/>
                </a:tc>
                <a:tc>
                  <a:txBody>
                    <a:bodyPr/>
                    <a:lstStyle/>
                    <a:p>
                      <a:r>
                        <a:rPr lang="en-US" dirty="0" smtClean="0"/>
                        <a:t>6-12</a:t>
                      </a:r>
                      <a:endParaRPr lang="en-US" dirty="0"/>
                    </a:p>
                  </a:txBody>
                  <a:tcPr/>
                </a:tc>
                <a:tc>
                  <a:txBody>
                    <a:bodyPr/>
                    <a:lstStyle/>
                    <a:p>
                      <a:r>
                        <a:rPr lang="en-US" dirty="0" smtClean="0"/>
                        <a:t>C</a:t>
                      </a:r>
                      <a:endParaRPr lang="en-US" dirty="0"/>
                    </a:p>
                  </a:txBody>
                  <a:tcPr/>
                </a:tc>
                <a:tc>
                  <a:txBody>
                    <a:bodyPr/>
                    <a:lstStyle/>
                    <a:p>
                      <a:r>
                        <a:rPr lang="en-US" dirty="0" smtClean="0"/>
                        <a:t>Medium</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Submetacentric</a:t>
                      </a:r>
                      <a:r>
                        <a:rPr lang="en-US" baseline="0" dirty="0" smtClean="0"/>
                        <a:t> </a:t>
                      </a:r>
                      <a:endParaRPr lang="en-US" dirty="0" smtClean="0"/>
                    </a:p>
                  </a:txBody>
                  <a:tcPr/>
                </a:tc>
              </a:tr>
              <a:tr h="471185">
                <a:tc>
                  <a:txBody>
                    <a:bodyPr/>
                    <a:lstStyle/>
                    <a:p>
                      <a:r>
                        <a:rPr lang="en-US" dirty="0" smtClean="0"/>
                        <a:t>4</a:t>
                      </a:r>
                      <a:endParaRPr lang="en-US" dirty="0"/>
                    </a:p>
                  </a:txBody>
                  <a:tcPr/>
                </a:tc>
                <a:tc>
                  <a:txBody>
                    <a:bodyPr/>
                    <a:lstStyle/>
                    <a:p>
                      <a:r>
                        <a:rPr lang="en-US" dirty="0" smtClean="0"/>
                        <a:t>13-15</a:t>
                      </a:r>
                      <a:endParaRPr lang="en-US" dirty="0"/>
                    </a:p>
                  </a:txBody>
                  <a:tcPr/>
                </a:tc>
                <a:tc>
                  <a:txBody>
                    <a:bodyPr/>
                    <a:lstStyle/>
                    <a:p>
                      <a:r>
                        <a:rPr lang="en-US" dirty="0" smtClean="0"/>
                        <a:t>D</a:t>
                      </a:r>
                      <a:endParaRPr lang="en-US" dirty="0"/>
                    </a:p>
                  </a:txBody>
                  <a:tcPr/>
                </a:tc>
                <a:tc>
                  <a:txBody>
                    <a:bodyPr/>
                    <a:lstStyle/>
                    <a:p>
                      <a:r>
                        <a:rPr lang="en-US" dirty="0" smtClean="0"/>
                        <a:t>Medium </a:t>
                      </a:r>
                      <a:endParaRPr lang="en-US" dirty="0"/>
                    </a:p>
                  </a:txBody>
                  <a:tcPr/>
                </a:tc>
                <a:tc>
                  <a:txBody>
                    <a:bodyPr/>
                    <a:lstStyle/>
                    <a:p>
                      <a:r>
                        <a:rPr lang="en-US" dirty="0" smtClean="0"/>
                        <a:t>Acrocentric</a:t>
                      </a:r>
                      <a:endParaRPr lang="en-US" dirty="0"/>
                    </a:p>
                  </a:txBody>
                  <a:tcPr/>
                </a:tc>
              </a:tr>
              <a:tr h="1161826">
                <a:tc>
                  <a:txBody>
                    <a:bodyPr/>
                    <a:lstStyle/>
                    <a:p>
                      <a:r>
                        <a:rPr lang="en-US" dirty="0" smtClean="0"/>
                        <a:t>5</a:t>
                      </a:r>
                      <a:endParaRPr lang="en-US" dirty="0"/>
                    </a:p>
                  </a:txBody>
                  <a:tcPr/>
                </a:tc>
                <a:tc>
                  <a:txBody>
                    <a:bodyPr/>
                    <a:lstStyle/>
                    <a:p>
                      <a:r>
                        <a:rPr lang="en-US" dirty="0" smtClean="0"/>
                        <a:t>16-18</a:t>
                      </a:r>
                      <a:endParaRPr lang="en-US" dirty="0"/>
                    </a:p>
                  </a:txBody>
                  <a:tcPr/>
                </a:tc>
                <a:tc>
                  <a:txBody>
                    <a:bodyPr/>
                    <a:lstStyle/>
                    <a:p>
                      <a:r>
                        <a:rPr lang="en-US" dirty="0" smtClean="0"/>
                        <a:t>E</a:t>
                      </a:r>
                      <a:endParaRPr lang="en-US" dirty="0"/>
                    </a:p>
                  </a:txBody>
                  <a:tcPr/>
                </a:tc>
                <a:tc>
                  <a:txBody>
                    <a:bodyPr/>
                    <a:lstStyle/>
                    <a:p>
                      <a:r>
                        <a:rPr lang="en-US" dirty="0" smtClean="0"/>
                        <a:t>Medium</a:t>
                      </a:r>
                      <a:endParaRPr lang="en-US" dirty="0"/>
                    </a:p>
                  </a:txBody>
                  <a:tcPr/>
                </a:tc>
                <a:tc>
                  <a:txBody>
                    <a:bodyPr/>
                    <a:lstStyle/>
                    <a:p>
                      <a:r>
                        <a:rPr lang="en-US" dirty="0" smtClean="0"/>
                        <a:t>16</a:t>
                      </a:r>
                      <a:r>
                        <a:rPr lang="en-US" baseline="30000" dirty="0" smtClean="0"/>
                        <a:t>th</a:t>
                      </a:r>
                      <a:r>
                        <a:rPr lang="en-US" dirty="0" smtClean="0"/>
                        <a:t> – Metacentric </a:t>
                      </a:r>
                    </a:p>
                    <a:p>
                      <a:r>
                        <a:rPr lang="en-US" dirty="0" smtClean="0"/>
                        <a:t>17</a:t>
                      </a:r>
                      <a:r>
                        <a:rPr lang="en-US" baseline="30000" dirty="0" smtClean="0"/>
                        <a:t>th</a:t>
                      </a:r>
                      <a:r>
                        <a:rPr lang="en-US" dirty="0" smtClean="0"/>
                        <a:t> &amp; 18</a:t>
                      </a:r>
                      <a:r>
                        <a:rPr lang="en-US" baseline="30000" dirty="0" smtClean="0"/>
                        <a:t>th</a:t>
                      </a:r>
                      <a:r>
                        <a:rPr lang="en-US" baseline="0" dirty="0" smtClean="0"/>
                        <a:t> - </a:t>
                      </a:r>
                      <a:r>
                        <a:rPr lang="en-US" baseline="0" dirty="0" err="1" smtClean="0"/>
                        <a:t>Submetacentric</a:t>
                      </a:r>
                      <a:endParaRPr lang="en-US" dirty="0"/>
                    </a:p>
                  </a:txBody>
                  <a:tcPr/>
                </a:tc>
              </a:tr>
              <a:tr h="471185">
                <a:tc>
                  <a:txBody>
                    <a:bodyPr/>
                    <a:lstStyle/>
                    <a:p>
                      <a:r>
                        <a:rPr lang="en-US" dirty="0" smtClean="0"/>
                        <a:t>6</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19-20</a:t>
                      </a:r>
                    </a:p>
                  </a:txBody>
                  <a:tcPr/>
                </a:tc>
                <a:tc>
                  <a:txBody>
                    <a:bodyPr/>
                    <a:lstStyle/>
                    <a:p>
                      <a:r>
                        <a:rPr lang="en-US" dirty="0" smtClean="0"/>
                        <a:t>F</a:t>
                      </a:r>
                      <a:endParaRPr lang="en-US" dirty="0"/>
                    </a:p>
                  </a:txBody>
                  <a:tcPr/>
                </a:tc>
                <a:tc>
                  <a:txBody>
                    <a:bodyPr/>
                    <a:lstStyle/>
                    <a:p>
                      <a:r>
                        <a:rPr lang="en-US" dirty="0" smtClean="0"/>
                        <a:t>Short</a:t>
                      </a:r>
                      <a:endParaRPr lang="en-US" dirty="0"/>
                    </a:p>
                  </a:txBody>
                  <a:tcPr/>
                </a:tc>
                <a:tc>
                  <a:txBody>
                    <a:bodyPr/>
                    <a:lstStyle/>
                    <a:p>
                      <a:r>
                        <a:rPr lang="en-US" dirty="0" smtClean="0"/>
                        <a:t>Metacentric</a:t>
                      </a:r>
                      <a:endParaRPr lang="en-US" dirty="0"/>
                    </a:p>
                  </a:txBody>
                  <a:tcPr/>
                </a:tc>
              </a:tr>
              <a:tr h="813278">
                <a:tc>
                  <a:txBody>
                    <a:bodyPr/>
                    <a:lstStyle/>
                    <a:p>
                      <a:r>
                        <a:rPr lang="en-US" dirty="0" smtClean="0"/>
                        <a:t>7</a:t>
                      </a:r>
                      <a:endParaRPr lang="en-US" dirty="0"/>
                    </a:p>
                  </a:txBody>
                  <a:tcPr/>
                </a:tc>
                <a:tc>
                  <a:txBody>
                    <a:bodyPr/>
                    <a:lstStyle/>
                    <a:p>
                      <a:r>
                        <a:rPr lang="en-US" dirty="0" smtClean="0"/>
                        <a:t>21-22</a:t>
                      </a:r>
                      <a:endParaRPr lang="en-US" dirty="0"/>
                    </a:p>
                  </a:txBody>
                  <a:tcPr/>
                </a:tc>
                <a:tc>
                  <a:txBody>
                    <a:bodyPr/>
                    <a:lstStyle/>
                    <a:p>
                      <a:r>
                        <a:rPr lang="en-US" dirty="0" smtClean="0"/>
                        <a:t>G</a:t>
                      </a:r>
                      <a:endParaRPr lang="en-US" dirty="0"/>
                    </a:p>
                  </a:txBody>
                  <a:tcPr/>
                </a:tc>
                <a:tc>
                  <a:txBody>
                    <a:bodyPr/>
                    <a:lstStyle/>
                    <a:p>
                      <a:r>
                        <a:rPr lang="en-US" dirty="0" smtClean="0"/>
                        <a:t>Very short</a:t>
                      </a:r>
                      <a:endParaRPr lang="en-US" dirty="0"/>
                    </a:p>
                  </a:txBody>
                  <a:tcPr/>
                </a:tc>
                <a:tc>
                  <a:txBody>
                    <a:bodyPr/>
                    <a:lstStyle/>
                    <a:p>
                      <a:r>
                        <a:rPr lang="en-US" dirty="0" smtClean="0"/>
                        <a:t>Acrocentric</a:t>
                      </a:r>
                      <a:endParaRPr lang="en-US" dirty="0"/>
                    </a:p>
                  </a:txBody>
                  <a:tcPr/>
                </a:tc>
              </a:tr>
            </a:tbl>
          </a:graphicData>
        </a:graphic>
      </p:graphicFrame>
    </p:spTree>
    <p:extLst>
      <p:ext uri="{BB962C8B-B14F-4D97-AF65-F5344CB8AC3E}">
        <p14:creationId xmlns:p14="http://schemas.microsoft.com/office/powerpoint/2010/main" val="2081813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t>Karyotype of normal male (46, XY)</a:t>
            </a:r>
            <a:endParaRPr lang="en-US" sz="4800" b="1" dirty="0"/>
          </a:p>
        </p:txBody>
      </p:sp>
      <p:sp>
        <p:nvSpPr>
          <p:cNvPr id="3" name="Content Placeholder 2"/>
          <p:cNvSpPr>
            <a:spLocks noGrp="1"/>
          </p:cNvSpPr>
          <p:nvPr>
            <p:ph idx="1"/>
          </p:nvPr>
        </p:nvSpPr>
        <p:spPr/>
        <p:txBody>
          <a:bodyPr/>
          <a:lstStyle/>
          <a:p>
            <a:pPr marL="514350" indent="-514350">
              <a:lnSpc>
                <a:spcPct val="200000"/>
              </a:lnSpc>
              <a:buAutoNum type="arabicPeriod"/>
            </a:pPr>
            <a:r>
              <a:rPr lang="en-US" dirty="0" smtClean="0"/>
              <a:t>Total Number of chromosome is 46</a:t>
            </a:r>
          </a:p>
          <a:p>
            <a:pPr marL="514350" indent="-514350">
              <a:lnSpc>
                <a:spcPct val="200000"/>
              </a:lnSpc>
              <a:buAutoNum type="arabicPeriod"/>
            </a:pPr>
            <a:r>
              <a:rPr lang="en-US" dirty="0" smtClean="0"/>
              <a:t>There is 22 pairs of autosome having </a:t>
            </a:r>
            <a:r>
              <a:rPr lang="en-US" dirty="0" err="1" smtClean="0"/>
              <a:t>disomy</a:t>
            </a:r>
            <a:r>
              <a:rPr lang="en-US" dirty="0" smtClean="0"/>
              <a:t>. Autosome are normal in appearance. </a:t>
            </a:r>
          </a:p>
          <a:p>
            <a:pPr marL="514350" indent="-514350">
              <a:lnSpc>
                <a:spcPct val="200000"/>
              </a:lnSpc>
              <a:buAutoNum type="arabicPeriod"/>
            </a:pPr>
            <a:r>
              <a:rPr lang="en-US" dirty="0" smtClean="0"/>
              <a:t>Sex chromosome are normal in </a:t>
            </a:r>
            <a:r>
              <a:rPr lang="en-US" dirty="0" err="1" smtClean="0"/>
              <a:t>apperance</a:t>
            </a:r>
            <a:r>
              <a:rPr lang="en-US" dirty="0" smtClean="0"/>
              <a:t>. </a:t>
            </a:r>
            <a:endParaRPr lang="en-US" dirty="0"/>
          </a:p>
        </p:txBody>
      </p:sp>
    </p:spTree>
    <p:extLst>
      <p:ext uri="{BB962C8B-B14F-4D97-AF65-F5344CB8AC3E}">
        <p14:creationId xmlns:p14="http://schemas.microsoft.com/office/powerpoint/2010/main" val="1696262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 karyotype of a normal male (46,XY) (Reproduced courtesy of Human Genome Centre, Universiti Sains Malaysia, Malaysia)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 y="38099"/>
            <a:ext cx="9163050" cy="5228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1236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Karyotype of normal female (46, XX)</a:t>
            </a:r>
            <a:endParaRPr lang="en-US" b="1" dirty="0"/>
          </a:p>
        </p:txBody>
      </p:sp>
      <p:sp>
        <p:nvSpPr>
          <p:cNvPr id="3" name="Content Placeholder 2"/>
          <p:cNvSpPr>
            <a:spLocks noGrp="1"/>
          </p:cNvSpPr>
          <p:nvPr>
            <p:ph idx="1"/>
          </p:nvPr>
        </p:nvSpPr>
        <p:spPr/>
        <p:txBody>
          <a:bodyPr/>
          <a:lstStyle/>
          <a:p>
            <a:pPr marL="514350" indent="-514350">
              <a:lnSpc>
                <a:spcPct val="200000"/>
              </a:lnSpc>
              <a:buAutoNum type="arabicPeriod"/>
            </a:pPr>
            <a:r>
              <a:rPr lang="en-US" dirty="0" smtClean="0"/>
              <a:t>Total Number of chromosome is 46</a:t>
            </a:r>
          </a:p>
          <a:p>
            <a:pPr marL="514350" indent="-514350">
              <a:lnSpc>
                <a:spcPct val="200000"/>
              </a:lnSpc>
              <a:buAutoNum type="arabicPeriod"/>
            </a:pPr>
            <a:r>
              <a:rPr lang="en-US" dirty="0" smtClean="0"/>
              <a:t>There is 22 pairs of autosome having </a:t>
            </a:r>
            <a:r>
              <a:rPr lang="en-US" dirty="0" err="1" smtClean="0"/>
              <a:t>disomy</a:t>
            </a:r>
            <a:r>
              <a:rPr lang="en-US" dirty="0" smtClean="0"/>
              <a:t>. Autosome are normal in appearance. </a:t>
            </a:r>
          </a:p>
          <a:p>
            <a:pPr marL="514350" indent="-514350">
              <a:lnSpc>
                <a:spcPct val="200000"/>
              </a:lnSpc>
              <a:buAutoNum type="arabicPeriod"/>
            </a:pPr>
            <a:r>
              <a:rPr lang="en-US" dirty="0" smtClean="0"/>
              <a:t>Sex chromosome are normal in </a:t>
            </a:r>
            <a:r>
              <a:rPr lang="en-US" dirty="0" err="1" smtClean="0"/>
              <a:t>apperance</a:t>
            </a:r>
            <a:endParaRPr lang="en-US" dirty="0"/>
          </a:p>
        </p:txBody>
      </p:sp>
    </p:spTree>
    <p:extLst>
      <p:ext uri="{BB962C8B-B14F-4D97-AF65-F5344CB8AC3E}">
        <p14:creationId xmlns:p14="http://schemas.microsoft.com/office/powerpoint/2010/main" val="11295766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331</Words>
  <Application>Microsoft Office PowerPoint</Application>
  <PresentationFormat>On-screen Show (4:3)</PresentationFormat>
  <Paragraphs>64</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Study Of Human Karyotyping  B. Sc. I   Dr. Narayan R. Mane Department Of Zoology GKG College, Kolhapur </vt:lpstr>
      <vt:lpstr>PowerPoint Presentation</vt:lpstr>
      <vt:lpstr>PowerPoint Presentation</vt:lpstr>
      <vt:lpstr>PowerPoint Presentation</vt:lpstr>
      <vt:lpstr>PowerPoint Presentation</vt:lpstr>
      <vt:lpstr>PowerPoint Presentation</vt:lpstr>
      <vt:lpstr>Karyotype of normal male (46, XY)</vt:lpstr>
      <vt:lpstr>PowerPoint Presentation</vt:lpstr>
      <vt:lpstr>Karyotype of normal female (46, XX)</vt:lpstr>
      <vt:lpstr>PowerPoint Presentation</vt:lpstr>
      <vt:lpstr>Karyotype of Down Syndrome</vt:lpstr>
      <vt:lpstr>PowerPoint Presentation</vt:lpstr>
      <vt:lpstr>PowerPoint Presentation</vt:lpstr>
      <vt:lpstr>Karyotype of Edward Syndrome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access</dc:creator>
  <cp:lastModifiedBy>admin</cp:lastModifiedBy>
  <cp:revision>18</cp:revision>
  <dcterms:created xsi:type="dcterms:W3CDTF">2019-02-03T03:28:46Z</dcterms:created>
  <dcterms:modified xsi:type="dcterms:W3CDTF">2019-08-31T05:48:27Z</dcterms:modified>
</cp:coreProperties>
</file>