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B36C5-B167-40BB-BC14-B43ACFFD8CFF}" type="datetimeFigureOut">
              <a:rPr lang="en-US" smtClean="0"/>
              <a:pPr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7743C-91FB-4A9F-B9F2-6D5D14506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Filter_feeders" TargetMode="External"/><Relationship Id="rId13" Type="http://schemas.openxmlformats.org/officeDocument/2006/relationships/hyperlink" Target="https://en.wikipedia.org/wiki/Thaliacea" TargetMode="External"/><Relationship Id="rId3" Type="http://schemas.openxmlformats.org/officeDocument/2006/relationships/hyperlink" Target="https://en.wikipedia.org/wiki/Class_(biology)" TargetMode="External"/><Relationship Id="rId7" Type="http://schemas.openxmlformats.org/officeDocument/2006/relationships/hyperlink" Target="https://en.wikipedia.org/wiki/Invertebrate" TargetMode="External"/><Relationship Id="rId12" Type="http://schemas.openxmlformats.org/officeDocument/2006/relationships/hyperlink" Target="https://en.wikipedia.org/wiki/Salinity" TargetMode="External"/><Relationship Id="rId17" Type="http://schemas.openxmlformats.org/officeDocument/2006/relationships/hyperlink" Target="https://en.wikipedia.org/wiki/Substrate_(marine_biology)" TargetMode="External"/><Relationship Id="rId2" Type="http://schemas.openxmlformats.org/officeDocument/2006/relationships/image" Target="../media/image1.jpeg"/><Relationship Id="rId16" Type="http://schemas.openxmlformats.org/officeDocument/2006/relationships/hyperlink" Target="https://en.wikipedia.org/wiki/Sessility_(zoology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Marine_(ocean)" TargetMode="External"/><Relationship Id="rId11" Type="http://schemas.openxmlformats.org/officeDocument/2006/relationships/hyperlink" Target="https://en.wikipedia.org/wiki/Tunicates" TargetMode="External"/><Relationship Id="rId5" Type="http://schemas.openxmlformats.org/officeDocument/2006/relationships/hyperlink" Target="https://en.wikipedia.org/wiki/Tunicate" TargetMode="External"/><Relationship Id="rId15" Type="http://schemas.openxmlformats.org/officeDocument/2006/relationships/hyperlink" Target="https://en.wikipedia.org/wiki/Plankton" TargetMode="External"/><Relationship Id="rId10" Type="http://schemas.openxmlformats.org/officeDocument/2006/relationships/hyperlink" Target="https://en.wikipedia.org/wiki/Tunicin" TargetMode="External"/><Relationship Id="rId4" Type="http://schemas.openxmlformats.org/officeDocument/2006/relationships/hyperlink" Target="https://en.wikipedia.org/wiki/Subphylum" TargetMode="External"/><Relationship Id="rId9" Type="http://schemas.openxmlformats.org/officeDocument/2006/relationships/hyperlink" Target="https://en.wikipedia.org/wiki/Polysaccharide" TargetMode="External"/><Relationship Id="rId14" Type="http://schemas.openxmlformats.org/officeDocument/2006/relationships/hyperlink" Target="https://en.wikipedia.org/wiki/Larvace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Zooid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Stigmata" TargetMode="External"/><Relationship Id="rId5" Type="http://schemas.openxmlformats.org/officeDocument/2006/relationships/hyperlink" Target="https://en.wikipedia.org/wiki/Pharynx" TargetMode="External"/><Relationship Id="rId4" Type="http://schemas.openxmlformats.org/officeDocument/2006/relationships/hyperlink" Target="https://en.wikipedia.org/wiki/Siphon_(mollusc)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Triphyllozoon_inornatum_(Bryozoan)_and_Polycarpa_aurata_(Sea_quirt)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Retrogressive metamorphosis in ascidian tadpole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100" dirty="0" smtClean="0"/>
              <a:t>Dr. Narayan R. Mane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Zoology</a:t>
            </a:r>
            <a:b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GKG College Kolhapur</a:t>
            </a:r>
            <a:endParaRPr lang="en-IN" sz="3100" dirty="0"/>
          </a:p>
        </p:txBody>
      </p:sp>
    </p:spTree>
    <p:extLst>
      <p:ext uri="{BB962C8B-B14F-4D97-AF65-F5344CB8AC3E}">
        <p14:creationId xmlns:p14="http://schemas.microsoft.com/office/powerpoint/2010/main" val="1133295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4516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  </a:t>
            </a:r>
            <a:r>
              <a:rPr lang="en-US" dirty="0" err="1"/>
              <a:t>Endostyle</a:t>
            </a:r>
            <a:r>
              <a:rPr lang="en-US" dirty="0"/>
              <a:t> on the ventral side of pharynx is very well developed which functions like thyroid gland and helps in metamorphosis. </a:t>
            </a:r>
          </a:p>
          <a:p>
            <a:r>
              <a:rPr lang="en-US" dirty="0" smtClean="0"/>
              <a:t>Heart </a:t>
            </a:r>
            <a:r>
              <a:rPr lang="en-US" dirty="0"/>
              <a:t>is on the ventral side of gut but is non-functional. </a:t>
            </a:r>
          </a:p>
          <a:p>
            <a:r>
              <a:rPr lang="en-US" dirty="0" smtClean="0"/>
              <a:t> </a:t>
            </a:r>
            <a:r>
              <a:rPr lang="en-US" dirty="0"/>
              <a:t>The larva possesses on the anterior end three </a:t>
            </a:r>
            <a:r>
              <a:rPr lang="en-US" dirty="0" err="1"/>
              <a:t>ectodermal</a:t>
            </a:r>
            <a:r>
              <a:rPr lang="en-US" dirty="0"/>
              <a:t> adhesive papillae which help in firm attachment on the substratum.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Changes during metamorphosis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/>
              <a:t>Larva attaches to the substratum with the help of chin warts, head downward and tail up. </a:t>
            </a:r>
          </a:p>
          <a:p>
            <a:r>
              <a:rPr lang="en-US" dirty="0" smtClean="0"/>
              <a:t>Rapid </a:t>
            </a:r>
            <a:r>
              <a:rPr lang="en-US" dirty="0"/>
              <a:t>growth takes place between the chin warts (adhesive papillae) and mouth and almost no growth on the opposite side of body.</a:t>
            </a:r>
          </a:p>
          <a:p>
            <a:r>
              <a:rPr lang="en-US" dirty="0" smtClean="0"/>
              <a:t>Due </a:t>
            </a:r>
            <a:r>
              <a:rPr lang="en-US" dirty="0"/>
              <a:t>to rapid growth on one side, body starts rotating in such a way that mouth gradually migrates to the upper side.</a:t>
            </a:r>
          </a:p>
          <a:p>
            <a:r>
              <a:rPr lang="en-US" dirty="0" smtClean="0"/>
              <a:t>Meanwhile </a:t>
            </a:r>
            <a:r>
              <a:rPr lang="en-US" dirty="0"/>
              <a:t>pharynx enlarges and stigmata increase in numbers.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Intestine becomes functional and </a:t>
            </a:r>
            <a:r>
              <a:rPr lang="en-US" dirty="0" err="1"/>
              <a:t>atrial</a:t>
            </a:r>
            <a:r>
              <a:rPr lang="en-US" dirty="0"/>
              <a:t> opening is formed on the opposite side of oral aperture.</a:t>
            </a:r>
          </a:p>
          <a:p>
            <a:r>
              <a:rPr lang="en-US" dirty="0" smtClean="0"/>
              <a:t> </a:t>
            </a:r>
            <a:r>
              <a:rPr lang="en-US" dirty="0"/>
              <a:t>Both tail and notochord are gradually absorbed in the body during metamorphosis. </a:t>
            </a:r>
          </a:p>
          <a:p>
            <a:r>
              <a:rPr lang="en-US" dirty="0" smtClean="0"/>
              <a:t> </a:t>
            </a:r>
            <a:r>
              <a:rPr lang="en-US" dirty="0"/>
              <a:t>The hollow nerve cord is reduced into a solid nerve ganglion on the dorsal side. </a:t>
            </a:r>
          </a:p>
          <a:p>
            <a:r>
              <a:rPr lang="en-US" dirty="0" smtClean="0"/>
              <a:t> </a:t>
            </a:r>
            <a:r>
              <a:rPr lang="en-US" dirty="0"/>
              <a:t>Sense organs, namely </a:t>
            </a:r>
            <a:r>
              <a:rPr lang="en-US" dirty="0" err="1"/>
              <a:t>ocellus</a:t>
            </a:r>
            <a:r>
              <a:rPr lang="en-US" dirty="0"/>
              <a:t> and </a:t>
            </a:r>
            <a:r>
              <a:rPr lang="en-US" dirty="0" err="1"/>
              <a:t>statocyst</a:t>
            </a:r>
            <a:r>
              <a:rPr lang="en-US" dirty="0"/>
              <a:t> are lost.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When the metamorphosis is over, </a:t>
            </a:r>
            <a:r>
              <a:rPr lang="en-US" i="1" dirty="0" err="1"/>
              <a:t>Herdmania</a:t>
            </a:r>
            <a:r>
              <a:rPr lang="en-US" dirty="0"/>
              <a:t> is transformed into a bag-like </a:t>
            </a:r>
            <a:r>
              <a:rPr lang="en-US" dirty="0" smtClean="0"/>
              <a:t>sedentary </a:t>
            </a:r>
            <a:r>
              <a:rPr lang="en-US" dirty="0"/>
              <a:t>animal attached to the rock by a foot and having </a:t>
            </a:r>
            <a:r>
              <a:rPr lang="en-US" dirty="0" err="1"/>
              <a:t>branchial</a:t>
            </a:r>
            <a:r>
              <a:rPr lang="en-US" dirty="0"/>
              <a:t> and </a:t>
            </a:r>
            <a:r>
              <a:rPr lang="en-US" dirty="0" err="1"/>
              <a:t>atrial</a:t>
            </a:r>
            <a:r>
              <a:rPr lang="en-US" dirty="0"/>
              <a:t> openings for inlet and outlet of water respectively. </a:t>
            </a:r>
            <a:endParaRPr lang="en-US" dirty="0" smtClean="0"/>
          </a:p>
          <a:p>
            <a:r>
              <a:rPr lang="en-US" dirty="0" smtClean="0"/>
              <a:t>Pharynx </a:t>
            </a:r>
            <a:r>
              <a:rPr lang="en-US" dirty="0"/>
              <a:t>becomes enormously enlarged with a large number of stigmata for filter feeding and digestive system becomes well developed.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other advanced chordate characters of the larva are degenerated into simple structures, due to which it is called retrogressive </a:t>
            </a:r>
            <a:r>
              <a:rPr lang="en-US" dirty="0" smtClean="0"/>
              <a:t>metamorphosis.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asidicia\Ascidian_metamorphosis_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19200"/>
            <a:ext cx="82296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A</a:t>
            </a:r>
            <a:r>
              <a:rPr lang="en-US" dirty="0" err="1" smtClean="0">
                <a:solidFill>
                  <a:srgbClr val="FF0000"/>
                </a:solidFill>
              </a:rPr>
              <a:t>scidian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Ascidiacea</a:t>
            </a:r>
            <a:r>
              <a:rPr lang="en-US" dirty="0">
                <a:solidFill>
                  <a:srgbClr val="002060"/>
                </a:solidFill>
              </a:rPr>
              <a:t> (commonly known as the </a:t>
            </a:r>
            <a:r>
              <a:rPr lang="en-US" b="1" dirty="0">
                <a:solidFill>
                  <a:srgbClr val="002060"/>
                </a:solidFill>
              </a:rPr>
              <a:t>ascidians</a:t>
            </a:r>
            <a:r>
              <a:rPr lang="en-US" dirty="0">
                <a:solidFill>
                  <a:srgbClr val="002060"/>
                </a:solidFill>
              </a:rPr>
              <a:t> or </a:t>
            </a:r>
            <a:r>
              <a:rPr lang="en-US" b="1" dirty="0">
                <a:solidFill>
                  <a:srgbClr val="002060"/>
                </a:solidFill>
              </a:rPr>
              <a:t>sea squirts</a:t>
            </a:r>
            <a:r>
              <a:rPr lang="en-US" dirty="0">
                <a:solidFill>
                  <a:srgbClr val="002060"/>
                </a:solidFill>
              </a:rPr>
              <a:t>) is a </a:t>
            </a:r>
            <a:r>
              <a:rPr lang="en-US" dirty="0">
                <a:solidFill>
                  <a:srgbClr val="002060"/>
                </a:solidFill>
                <a:hlinkClick r:id="rId3" tooltip="Class (biology)"/>
              </a:rPr>
              <a:t>class</a:t>
            </a:r>
            <a:r>
              <a:rPr lang="en-US" dirty="0">
                <a:solidFill>
                  <a:srgbClr val="002060"/>
                </a:solidFill>
              </a:rPr>
              <a:t> in the </a:t>
            </a:r>
            <a:r>
              <a:rPr lang="en-US" dirty="0" smtClean="0">
                <a:solidFill>
                  <a:srgbClr val="002060"/>
                </a:solidFill>
                <a:hlinkClick r:id="rId4" tooltip="Subphylum"/>
              </a:rPr>
              <a:t>subphylum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en-US" dirty="0" err="1" smtClean="0">
                <a:solidFill>
                  <a:srgbClr val="002060"/>
                </a:solidFill>
                <a:hlinkClick r:id="rId5" tooltip="Tunicate"/>
              </a:rPr>
              <a:t>Tunicata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of sac-like </a:t>
            </a:r>
            <a:r>
              <a:rPr lang="en-US" dirty="0" smtClean="0">
                <a:solidFill>
                  <a:srgbClr val="002060"/>
                </a:solidFill>
                <a:hlinkClick r:id="rId6" tooltip="Marine (ocean)"/>
              </a:rPr>
              <a:t>marine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  <a:hlinkClick r:id="rId7" tooltip="Invertebrate"/>
              </a:rPr>
              <a:t>invertebrate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  <a:hlinkClick r:id="rId8" tooltip="Filter feeders"/>
              </a:rPr>
              <a:t>filter </a:t>
            </a:r>
            <a:r>
              <a:rPr lang="en-US" dirty="0">
                <a:solidFill>
                  <a:srgbClr val="002060"/>
                </a:solidFill>
                <a:hlinkClick r:id="rId8" tooltip="Filter feeders"/>
              </a:rPr>
              <a:t>feeders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en-US" baseline="30000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Ascidians are characterized by a tough outer "tunic" made of the </a:t>
            </a:r>
            <a:r>
              <a:rPr lang="en-US" dirty="0" smtClean="0">
                <a:solidFill>
                  <a:srgbClr val="002060"/>
                </a:solidFill>
                <a:hlinkClick r:id="rId9" tooltip="Polysaccharide"/>
              </a:rPr>
              <a:t>polysaccharide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  <a:hlinkClick r:id="rId10" tooltip="Tunicin"/>
              </a:rPr>
              <a:t>tunicin</a:t>
            </a:r>
            <a:r>
              <a:rPr lang="en-US" dirty="0">
                <a:solidFill>
                  <a:srgbClr val="002060"/>
                </a:solidFill>
              </a:rPr>
              <a:t>, as compared to other </a:t>
            </a:r>
            <a:r>
              <a:rPr lang="en-US" dirty="0">
                <a:solidFill>
                  <a:srgbClr val="002060"/>
                </a:solidFill>
                <a:hlinkClick r:id="rId11" tooltip="Tunicates"/>
              </a:rPr>
              <a:t>tunicates</a:t>
            </a:r>
            <a:r>
              <a:rPr lang="en-US" dirty="0">
                <a:solidFill>
                  <a:srgbClr val="002060"/>
                </a:solidFill>
              </a:rPr>
              <a:t> which are less rigid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dirty="0">
                <a:solidFill>
                  <a:srgbClr val="002060"/>
                </a:solidFill>
              </a:rPr>
              <a:t>Ascidians are found all over the world, usually in shallow water with </a:t>
            </a:r>
            <a:r>
              <a:rPr lang="en-US" dirty="0">
                <a:solidFill>
                  <a:srgbClr val="002060"/>
                </a:solidFill>
                <a:hlinkClick r:id="rId12" tooltip="Salinity"/>
              </a:rPr>
              <a:t>salinities</a:t>
            </a:r>
            <a:r>
              <a:rPr lang="en-US" dirty="0">
                <a:solidFill>
                  <a:srgbClr val="002060"/>
                </a:solidFill>
              </a:rPr>
              <a:t> over 2.5%. While members of the </a:t>
            </a:r>
            <a:r>
              <a:rPr lang="en-US" dirty="0" err="1">
                <a:solidFill>
                  <a:srgbClr val="002060"/>
                </a:solidFill>
                <a:hlinkClick r:id="rId13" tooltip="Thaliacea"/>
              </a:rPr>
              <a:t>Thaliacea</a:t>
            </a:r>
            <a:r>
              <a:rPr lang="en-US" dirty="0">
                <a:solidFill>
                  <a:srgbClr val="002060"/>
                </a:solidFill>
              </a:rPr>
              <a:t> and </a:t>
            </a:r>
            <a:r>
              <a:rPr lang="en-US" dirty="0" err="1">
                <a:solidFill>
                  <a:srgbClr val="002060"/>
                </a:solidFill>
                <a:hlinkClick r:id="rId14" tooltip="Larvacea"/>
              </a:rPr>
              <a:t>Larvacea</a:t>
            </a:r>
            <a:r>
              <a:rPr lang="en-US" dirty="0">
                <a:solidFill>
                  <a:srgbClr val="002060"/>
                </a:solidFill>
              </a:rPr>
              <a:t> swim freely like </a:t>
            </a:r>
            <a:r>
              <a:rPr lang="en-US" dirty="0">
                <a:solidFill>
                  <a:srgbClr val="002060"/>
                </a:solidFill>
                <a:hlinkClick r:id="rId15" tooltip="Plankton"/>
              </a:rPr>
              <a:t>plankton</a:t>
            </a:r>
            <a:r>
              <a:rPr lang="en-US" dirty="0">
                <a:solidFill>
                  <a:srgbClr val="002060"/>
                </a:solidFill>
              </a:rPr>
              <a:t>, sea squirts are </a:t>
            </a:r>
            <a:r>
              <a:rPr lang="en-US" dirty="0">
                <a:solidFill>
                  <a:srgbClr val="002060"/>
                </a:solidFill>
                <a:hlinkClick r:id="rId16" tooltip="Sessility (zoology)"/>
              </a:rPr>
              <a:t>sessile</a:t>
            </a:r>
            <a:r>
              <a:rPr lang="en-US" dirty="0">
                <a:solidFill>
                  <a:srgbClr val="002060"/>
                </a:solidFill>
              </a:rPr>
              <a:t> animals: they remain firmly attached to </a:t>
            </a:r>
            <a:r>
              <a:rPr lang="en-US" dirty="0">
                <a:solidFill>
                  <a:srgbClr val="002060"/>
                </a:solidFill>
                <a:hlinkClick r:id="rId17" tooltip="Substrate (marine biology)"/>
              </a:rPr>
              <a:t>substratum</a:t>
            </a:r>
            <a:r>
              <a:rPr lang="en-US" dirty="0">
                <a:solidFill>
                  <a:srgbClr val="002060"/>
                </a:solidFill>
              </a:rPr>
              <a:t>, such as rocks and shells.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r>
              <a:rPr lang="en-US" dirty="0"/>
              <a:t>There are 2,300 species of ascidians and three main types: solitary ascidians, social ascidians that form clumped communities by attaching at their bases, and compound ascidians that consist of many small individuals (each individual is called a </a:t>
            </a:r>
            <a:r>
              <a:rPr lang="en-US" dirty="0">
                <a:hlinkClick r:id="rId3" tooltip="Zooid"/>
              </a:rPr>
              <a:t>zooid</a:t>
            </a:r>
            <a:r>
              <a:rPr lang="en-US" dirty="0"/>
              <a:t>) forming colonies up to several meters in diameter.</a:t>
            </a:r>
          </a:p>
          <a:p>
            <a:r>
              <a:rPr lang="en-US" dirty="0"/>
              <a:t>Sea squirts feed by taking in water through the </a:t>
            </a:r>
            <a:r>
              <a:rPr lang="en-US" dirty="0">
                <a:hlinkClick r:id="rId4" tooltip="Siphon (mollusc)"/>
              </a:rPr>
              <a:t>oral siphon</a:t>
            </a:r>
            <a:r>
              <a:rPr lang="en-US" dirty="0"/>
              <a:t>. The water enters the mouth and </a:t>
            </a:r>
            <a:r>
              <a:rPr lang="en-US" dirty="0">
                <a:hlinkClick r:id="rId5" tooltip="Pharynx"/>
              </a:rPr>
              <a:t>pharynx</a:t>
            </a:r>
            <a:r>
              <a:rPr lang="en-US" dirty="0"/>
              <a:t>, flows through mucus-covered gill slits (also called </a:t>
            </a:r>
            <a:r>
              <a:rPr lang="en-US" dirty="0" smtClean="0">
                <a:hlinkClick r:id="rId5" tooltip="Pharynx"/>
              </a:rPr>
              <a:t>pharyngeal</a:t>
            </a:r>
            <a:r>
              <a:rPr lang="en-US" dirty="0" smtClean="0"/>
              <a:t> </a:t>
            </a:r>
            <a:r>
              <a:rPr lang="en-US" dirty="0" smtClean="0">
                <a:hlinkClick r:id="rId6" tooltip="Stigmata"/>
              </a:rPr>
              <a:t>stigmata</a:t>
            </a:r>
            <a:r>
              <a:rPr lang="en-US" dirty="0"/>
              <a:t>) into a water chamber called the atrium, then exits through the </a:t>
            </a:r>
            <a:r>
              <a:rPr lang="en-US" dirty="0" err="1"/>
              <a:t>atrial</a:t>
            </a:r>
            <a:r>
              <a:rPr lang="en-US" dirty="0"/>
              <a:t> </a:t>
            </a:r>
            <a:r>
              <a:rPr lang="en-US" dirty="0" smtClean="0"/>
              <a:t>siphon.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s://upload.wikimedia.org/wikipedia/commons/thumb/2/2d/Triphyllozoon_inornatum_%28Bryozoan%29_and_Polycarpa_aurata_%28Sea_quirt%29.jpg/300px-Triphyllozoon_inornatum_%28Bryozoan%29_and_Polycarpa_aurata_%28Sea_quirt%29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4191000" cy="426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RETROGRESSIVE </a:t>
            </a:r>
            <a:r>
              <a:rPr lang="en-US" b="1" dirty="0"/>
              <a:t>METAMORPHOSIS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  <a:solidFill>
            <a:schemeClr val="bg1">
              <a:lumMod val="8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dirty="0"/>
              <a:t>Metamorphosis is a change from the juvenile to adult stage in which larval stage is quite different from the adult stage.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In retrogressive metamorphosis the larva possesses advanced characters which are lost during the development and the adult is either sedentary or degenerated with primitive characters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Urochordate</a:t>
            </a:r>
            <a:r>
              <a:rPr lang="en-US" dirty="0"/>
              <a:t> adults, being sedentary show degenerative characters while the free swimming tadpole larva shows advanced chordate characters which are lost during </a:t>
            </a:r>
            <a:r>
              <a:rPr lang="en-US" dirty="0" smtClean="0"/>
              <a:t>metamorphosis.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During </a:t>
            </a:r>
            <a:r>
              <a:rPr lang="en-US" dirty="0"/>
              <a:t>metamorphosis the larva will loose all the chordate characters and attains an invertebrate like form. This type of metamorphosis, where highly advanced larval form ends in a </a:t>
            </a:r>
            <a:r>
              <a:rPr lang="en-US" dirty="0" smtClean="0"/>
              <a:t>slowly organized </a:t>
            </a:r>
            <a:r>
              <a:rPr lang="en-US" dirty="0"/>
              <a:t>adult is called retrogressive metamorphosis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15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dirty="0"/>
              <a:t>Retrogressive metamorphosis is characteristic of ascidians (</a:t>
            </a:r>
            <a:r>
              <a:rPr lang="en-US" dirty="0" err="1"/>
              <a:t>Urochordata</a:t>
            </a:r>
            <a:r>
              <a:rPr lang="en-US" dirty="0"/>
              <a:t> or </a:t>
            </a:r>
            <a:r>
              <a:rPr lang="en-US" dirty="0" err="1"/>
              <a:t>Tuncicata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given this name because here a progressive, active and alert larva metamorphoses into a retrograde and sedentary adult. </a:t>
            </a:r>
            <a:endParaRPr lang="en-US" dirty="0" smtClean="0"/>
          </a:p>
          <a:p>
            <a:r>
              <a:rPr lang="en-US" dirty="0" smtClean="0"/>
              <a:t>Ascidians </a:t>
            </a:r>
            <a:r>
              <a:rPr lang="en-US" dirty="0"/>
              <a:t>are marine, sedentary, bag-like creatures that remain attached to a rocky substratum all their lives and use a current of water passing through their large and perforated pharynx to collect microorganisms on which they fads.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larva, on the other hand, is active, tadpole-like in shape and has all the three chordate features, gill clefts, notochord and dorsal tubular nerve cord.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of these characters are lost or become degenerate as the active larva </a:t>
            </a:r>
            <a:r>
              <a:rPr lang="en-US" dirty="0" smtClean="0"/>
              <a:t>metamorphosis's. </a:t>
            </a:r>
            <a:r>
              <a:rPr lang="en-US" dirty="0"/>
              <a:t>Hence, the term retrogressive metamorphosis.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b="1" dirty="0"/>
              <a:t>The advanced Chordate characters of the larva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 descr="F:\asidicia\Uroc004b_Jon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057400"/>
            <a:ext cx="6629400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There is a rod-like notochord in the tail to which are attached muscle bands for swimming.</a:t>
            </a:r>
          </a:p>
          <a:p>
            <a:r>
              <a:rPr lang="en-US" dirty="0" smtClean="0"/>
              <a:t> </a:t>
            </a:r>
            <a:r>
              <a:rPr lang="en-US" dirty="0"/>
              <a:t>There is a dorsal hollow nerve cord which is enlarged to form brain at the anterior end. A photoreceptor </a:t>
            </a:r>
            <a:r>
              <a:rPr lang="en-US" dirty="0" err="1"/>
              <a:t>ocellus</a:t>
            </a:r>
            <a:r>
              <a:rPr lang="en-US" dirty="0"/>
              <a:t> and a balancing organ, the </a:t>
            </a:r>
            <a:r>
              <a:rPr lang="en-US" dirty="0" err="1"/>
              <a:t>statocyst</a:t>
            </a:r>
            <a:r>
              <a:rPr lang="en-US" dirty="0"/>
              <a:t> are attached to the brain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There are only two pairs of gill slits in pharynx but the mouth is closed by a membrane and intestine is rudimentary.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745</Words>
  <Application>Microsoft Office PowerPoint</Application>
  <PresentationFormat>On-screen Show (4:3)</PresentationFormat>
  <Paragraphs>36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Retrogressive metamorphosis in ascidian tadpole    Dr. Narayan R. Mane  Department of Zoology GKG College Kolhapur</vt:lpstr>
      <vt:lpstr>Ascidian</vt:lpstr>
      <vt:lpstr>PowerPoint Presentation</vt:lpstr>
      <vt:lpstr>PowerPoint Presentation</vt:lpstr>
      <vt:lpstr>RETROGRESSIVE METAMORPHOSIS </vt:lpstr>
      <vt:lpstr>PowerPoint Presentation</vt:lpstr>
      <vt:lpstr>PowerPoint Presentation</vt:lpstr>
      <vt:lpstr>The advanced Chordate characters of the larva  </vt:lpstr>
      <vt:lpstr>PowerPoint Presentation</vt:lpstr>
      <vt:lpstr>PowerPoint Presentation</vt:lpstr>
      <vt:lpstr>Changes during metamorphosis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admin</cp:lastModifiedBy>
  <cp:revision>19</cp:revision>
  <dcterms:created xsi:type="dcterms:W3CDTF">2015-12-29T15:59:13Z</dcterms:created>
  <dcterms:modified xsi:type="dcterms:W3CDTF">2019-08-31T05:51:11Z</dcterms:modified>
</cp:coreProperties>
</file>