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6" r:id="rId2"/>
    <p:sldId id="277" r:id="rId3"/>
    <p:sldId id="278" r:id="rId4"/>
    <p:sldId id="279" r:id="rId5"/>
    <p:sldId id="280" r:id="rId6"/>
    <p:sldId id="258" r:id="rId7"/>
    <p:sldId id="281" r:id="rId8"/>
    <p:sldId id="282" r:id="rId9"/>
    <p:sldId id="275" r:id="rId10"/>
    <p:sldId id="274" r:id="rId11"/>
    <p:sldId id="283"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75F0716-1CC8-4350-9773-44FCE9AB5C82}" type="datetimeFigureOut">
              <a:rPr lang="en-US" smtClean="0"/>
              <a:pPr/>
              <a:t>7/12/2019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B5C17DE-D948-4A1A-8B87-5721E7716753}"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dissolve/>
    <p:sndAc>
      <p:stSnd>
        <p:snd r:embed="rId1" name="chimes.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5F0716-1CC8-4350-9773-44FCE9AB5C82}"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5C17DE-D948-4A1A-8B87-5721E771675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dissolve/>
    <p:sndAc>
      <p:stSnd>
        <p:snd r:embed="rId1" name="chimes.wav"/>
      </p:stSnd>
    </p:sndAc>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B5C17DE-D948-4A1A-8B87-5721E7716753}"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5F0716-1CC8-4350-9773-44FCE9AB5C82}"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dissolve/>
    <p:sndAc>
      <p:stSnd>
        <p:snd r:embed="rId1" name="chimes.wav"/>
      </p:stSnd>
    </p:sndAc>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75F0716-1CC8-4350-9773-44FCE9AB5C82}"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6B5C17DE-D948-4A1A-8B87-5721E7716753}"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spd="slow">
    <p:dissolve/>
    <p:sndAc>
      <p:stSnd>
        <p:snd r:embed="rId1" name="chimes.wav"/>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75F0716-1CC8-4350-9773-44FCE9AB5C82}" type="datetimeFigureOut">
              <a:rPr lang="en-US" smtClean="0"/>
              <a:pPr/>
              <a:t>7/12/2019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B5C17DE-D948-4A1A-8B87-5721E7716753}"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dissolve/>
    <p:sndAc>
      <p:stSnd>
        <p:snd r:embed="rId1" name="chimes.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75F0716-1CC8-4350-9773-44FCE9AB5C82}" type="datetimeFigureOut">
              <a:rPr lang="en-US" smtClean="0"/>
              <a:pPr/>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5C17DE-D948-4A1A-8B87-5721E7716753}"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spd="slow">
    <p:dissolve/>
    <p:sndAc>
      <p:stSnd>
        <p:snd r:embed="rId1" name="chimes.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75F0716-1CC8-4350-9773-44FCE9AB5C82}" type="datetimeFigureOut">
              <a:rPr lang="en-US" smtClean="0"/>
              <a:pPr/>
              <a:t>7/12/2019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B5C17DE-D948-4A1A-8B87-5721E7716753}"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dissolve/>
    <p:sndAc>
      <p:stSnd>
        <p:snd r:embed="rId1" name="chimes.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75F0716-1CC8-4350-9773-44FCE9AB5C82}" type="datetimeFigureOut">
              <a:rPr lang="en-US" smtClean="0"/>
              <a:pPr/>
              <a:t>7/12/2019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6B5C17DE-D948-4A1A-8B87-5721E7716753}" type="slidenum">
              <a:rPr lang="en-US" smtClean="0"/>
              <a:pPr/>
              <a:t>‹#›</a:t>
            </a:fld>
            <a:endParaRPr lang="en-US"/>
          </a:p>
        </p:txBody>
      </p:sp>
    </p:spTree>
  </p:cSld>
  <p:clrMapOvr>
    <a:masterClrMapping/>
  </p:clrMapOvr>
  <p:transition spd="slow">
    <p:dissolve/>
    <p:sndAc>
      <p:stSnd>
        <p:snd r:embed="rId1" name="chimes.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75F0716-1CC8-4350-9773-44FCE9AB5C82}" type="datetimeFigureOut">
              <a:rPr lang="en-US" smtClean="0"/>
              <a:pPr/>
              <a:t>7/12/2019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B5C17DE-D948-4A1A-8B87-5721E7716753}" type="slidenum">
              <a:rPr lang="en-US" smtClean="0"/>
              <a:pPr/>
              <a:t>‹#›</a:t>
            </a:fld>
            <a:endParaRPr lang="en-US"/>
          </a:p>
        </p:txBody>
      </p:sp>
    </p:spTree>
  </p:cSld>
  <p:clrMapOvr>
    <a:masterClrMapping/>
  </p:clrMapOvr>
  <p:transition spd="slow">
    <p:dissolve/>
    <p:sndAc>
      <p:stSnd>
        <p:snd r:embed="rId1" name="chimes.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B5C17DE-D948-4A1A-8B87-5721E7716753}"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75F0716-1CC8-4350-9773-44FCE9AB5C82}" type="datetimeFigureOut">
              <a:rPr lang="en-US" smtClean="0"/>
              <a:pPr/>
              <a:t>7/12/2019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spd="slow">
    <p:dissolve/>
    <p:sndAc>
      <p:stSnd>
        <p:snd r:embed="rId1" name="chimes.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B5C17DE-D948-4A1A-8B87-5721E7716753}"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75F0716-1CC8-4350-9773-44FCE9AB5C82}" type="datetimeFigureOut">
              <a:rPr lang="en-US" smtClean="0"/>
              <a:pPr/>
              <a:t>7/12/2019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transition spd="slow">
    <p:dissolve/>
    <p:sndAc>
      <p:stSnd>
        <p:snd r:embed="rId1" name="chimes.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75F0716-1CC8-4350-9773-44FCE9AB5C82}" type="datetimeFigureOut">
              <a:rPr lang="en-US" smtClean="0"/>
              <a:pPr/>
              <a:t>7/12/2019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B5C17DE-D948-4A1A-8B87-5721E7716753}"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dissolve/>
    <p:sndAc>
      <p:stSnd>
        <p:snd r:embed="rId13" name="chimes.wav"/>
      </p:stSnd>
    </p:sndAc>
  </p:transition>
  <p:timing>
    <p:tnLst>
      <p:par>
        <p:cTn id="1" dur="indefinite" restart="never" nodeType="tmRoot"/>
      </p:par>
    </p:tnLst>
  </p:timing>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762000"/>
            <a:ext cx="7391400" cy="523220"/>
          </a:xfrm>
          <a:prstGeom prst="rect">
            <a:avLst/>
          </a:prstGeom>
        </p:spPr>
        <p:txBody>
          <a:bodyPr wrap="square">
            <a:spAutoFit/>
          </a:bodyPr>
          <a:lstStyle/>
          <a:p>
            <a:pPr algn="ctr"/>
            <a:r>
              <a:rPr lang="en-US" sz="2800" dirty="0" smtClean="0">
                <a:solidFill>
                  <a:schemeClr val="accent6">
                    <a:lumMod val="75000"/>
                  </a:schemeClr>
                </a:solidFill>
                <a:latin typeface="Algerian" pitchFamily="82" charset="0"/>
              </a:rPr>
              <a:t> </a:t>
            </a:r>
            <a:endParaRPr lang="en-US" sz="2800" dirty="0"/>
          </a:p>
        </p:txBody>
      </p:sp>
      <p:sp>
        <p:nvSpPr>
          <p:cNvPr id="4" name="Rectangle 3"/>
          <p:cNvSpPr/>
          <p:nvPr/>
        </p:nvSpPr>
        <p:spPr>
          <a:xfrm>
            <a:off x="1143000" y="762000"/>
            <a:ext cx="7467600" cy="5262979"/>
          </a:xfrm>
          <a:prstGeom prst="rect">
            <a:avLst/>
          </a:prstGeom>
        </p:spPr>
        <p:txBody>
          <a:bodyPr wrap="square">
            <a:spAutoFit/>
          </a:bodyPr>
          <a:lstStyle/>
          <a:p>
            <a:pPr algn="ctr"/>
            <a:r>
              <a:rPr lang="en-US" sz="3200" b="1" dirty="0" smtClean="0">
                <a:solidFill>
                  <a:srgbClr val="002060"/>
                </a:solidFill>
                <a:latin typeface="Baskerville Old Face" pitchFamily="18" charset="0"/>
              </a:rPr>
              <a:t>ENTREPRENEURSHIP </a:t>
            </a:r>
            <a:endParaRPr lang="en-US" sz="3200" b="1" dirty="0" smtClean="0">
              <a:solidFill>
                <a:srgbClr val="002060"/>
              </a:solidFill>
              <a:latin typeface="Baskerville Old Face" pitchFamily="18" charset="0"/>
            </a:endParaRPr>
          </a:p>
          <a:p>
            <a:pPr algn="ctr"/>
            <a:r>
              <a:rPr lang="en-US" sz="3200" b="1" dirty="0" smtClean="0">
                <a:solidFill>
                  <a:srgbClr val="002060"/>
                </a:solidFill>
                <a:latin typeface="Baskerville Old Face" pitchFamily="18" charset="0"/>
              </a:rPr>
              <a:t> AND </a:t>
            </a:r>
          </a:p>
          <a:p>
            <a:pPr algn="ctr"/>
            <a:r>
              <a:rPr lang="en-US" sz="3200" b="1" dirty="0" smtClean="0">
                <a:solidFill>
                  <a:srgbClr val="002060"/>
                </a:solidFill>
                <a:latin typeface="Baskerville Old Face" pitchFamily="18" charset="0"/>
              </a:rPr>
              <a:t>ENTREPRENEURS IN INDIA</a:t>
            </a:r>
          </a:p>
          <a:p>
            <a:pPr algn="ctr"/>
            <a:endParaRPr lang="en-US" sz="3200" b="1" dirty="0" smtClean="0">
              <a:solidFill>
                <a:srgbClr val="002060"/>
              </a:solidFill>
              <a:latin typeface="Baskerville Old Face" pitchFamily="18" charset="0"/>
            </a:endParaRPr>
          </a:p>
          <a:p>
            <a:pPr algn="ctr"/>
            <a:endParaRPr lang="en-US" sz="3200" b="1" dirty="0" smtClean="0">
              <a:solidFill>
                <a:srgbClr val="002060"/>
              </a:solidFill>
              <a:latin typeface="Baskerville Old Face" pitchFamily="18" charset="0"/>
            </a:endParaRPr>
          </a:p>
          <a:p>
            <a:pPr algn="ctr"/>
            <a:endParaRPr lang="en-US" sz="3200" b="1" dirty="0" smtClean="0">
              <a:solidFill>
                <a:srgbClr val="002060"/>
              </a:solidFill>
              <a:latin typeface="Baskerville Old Face" pitchFamily="18" charset="0"/>
            </a:endParaRPr>
          </a:p>
          <a:p>
            <a:pPr algn="ctr"/>
            <a:endParaRPr lang="en-US" sz="3200" b="1" dirty="0" smtClean="0">
              <a:solidFill>
                <a:srgbClr val="002060"/>
              </a:solidFill>
              <a:latin typeface="Baskerville Old Face" pitchFamily="18" charset="0"/>
            </a:endParaRPr>
          </a:p>
          <a:p>
            <a:r>
              <a:rPr lang="en-US" sz="2800" dirty="0" smtClean="0">
                <a:solidFill>
                  <a:srgbClr val="FF0000"/>
                </a:solidFill>
                <a:latin typeface="Baskerville Old Face" pitchFamily="18" charset="0"/>
              </a:rPr>
              <a:t>DR. A. A. KULKARNI</a:t>
            </a:r>
          </a:p>
          <a:p>
            <a:r>
              <a:rPr lang="en-US" sz="2800" smtClean="0">
                <a:solidFill>
                  <a:srgbClr val="FF0000"/>
                </a:solidFill>
                <a:latin typeface="Baskerville Old Face" pitchFamily="18" charset="0"/>
              </a:rPr>
              <a:t>HEAD, DEPARTMENT </a:t>
            </a:r>
            <a:r>
              <a:rPr lang="en-US" sz="2800" dirty="0" smtClean="0">
                <a:solidFill>
                  <a:srgbClr val="FF0000"/>
                </a:solidFill>
                <a:latin typeface="Baskerville Old Face" pitchFamily="18" charset="0"/>
              </a:rPr>
              <a:t>OF COMMERCE</a:t>
            </a:r>
          </a:p>
          <a:p>
            <a:r>
              <a:rPr lang="en-US" sz="2800" dirty="0" smtClean="0">
                <a:solidFill>
                  <a:srgbClr val="FF0000"/>
                </a:solidFill>
                <a:latin typeface="Baskerville Old Face" pitchFamily="18" charset="0"/>
              </a:rPr>
              <a:t>GOPAL KRISHANG GOKHALE COLLEGE, KOLHAPUR</a:t>
            </a:r>
            <a:endParaRPr lang="en-US" sz="2800" dirty="0">
              <a:solidFill>
                <a:srgbClr val="FF0000"/>
              </a:solidFill>
              <a:latin typeface="Baskerville Old Face" pitchFamily="18" charset="0"/>
            </a:endParaRP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pPr eaLnBrk="1" hangingPunct="1">
              <a:defRPr/>
            </a:pPr>
            <a:r>
              <a:rPr lang="en-US" sz="4000" b="1" dirty="0" smtClean="0">
                <a:solidFill>
                  <a:srgbClr val="C00000"/>
                </a:solidFill>
                <a:latin typeface="Zambesi MN" pitchFamily="34" charset="0"/>
              </a:rPr>
              <a:t>Characteristics of an Entrepreneur</a:t>
            </a:r>
          </a:p>
        </p:txBody>
      </p:sp>
      <p:sp>
        <p:nvSpPr>
          <p:cNvPr id="30724" name="Rectangle 4"/>
          <p:cNvSpPr>
            <a:spLocks noGrp="1" noChangeArrowheads="1"/>
          </p:cNvSpPr>
          <p:nvPr>
            <p:ph sz="half" idx="1"/>
          </p:nvPr>
        </p:nvSpPr>
        <p:spPr/>
        <p:txBody>
          <a:bodyPr>
            <a:normAutofit lnSpcReduction="10000"/>
          </a:bodyPr>
          <a:lstStyle/>
          <a:p>
            <a:pPr eaLnBrk="1" hangingPunct="1">
              <a:lnSpc>
                <a:spcPct val="90000"/>
              </a:lnSpc>
              <a:defRPr/>
            </a:pPr>
            <a:r>
              <a:rPr lang="en-US" sz="2800" dirty="0" smtClean="0">
                <a:solidFill>
                  <a:schemeClr val="accent1">
                    <a:lumMod val="75000"/>
                  </a:schemeClr>
                </a:solidFill>
              </a:rPr>
              <a:t>Mental ability</a:t>
            </a:r>
          </a:p>
          <a:p>
            <a:pPr eaLnBrk="1" hangingPunct="1">
              <a:lnSpc>
                <a:spcPct val="90000"/>
              </a:lnSpc>
              <a:defRPr/>
            </a:pPr>
            <a:r>
              <a:rPr lang="en-US" sz="2800" dirty="0" smtClean="0">
                <a:solidFill>
                  <a:schemeClr val="accent1">
                    <a:lumMod val="75000"/>
                  </a:schemeClr>
                </a:solidFill>
              </a:rPr>
              <a:t>Clear objectives</a:t>
            </a:r>
          </a:p>
          <a:p>
            <a:pPr eaLnBrk="1" hangingPunct="1">
              <a:lnSpc>
                <a:spcPct val="90000"/>
              </a:lnSpc>
              <a:defRPr/>
            </a:pPr>
            <a:r>
              <a:rPr lang="en-US" sz="2800" dirty="0" smtClean="0">
                <a:solidFill>
                  <a:schemeClr val="accent1">
                    <a:lumMod val="75000"/>
                  </a:schemeClr>
                </a:solidFill>
              </a:rPr>
              <a:t>Business secrecy</a:t>
            </a:r>
          </a:p>
          <a:p>
            <a:pPr eaLnBrk="1" hangingPunct="1">
              <a:lnSpc>
                <a:spcPct val="90000"/>
              </a:lnSpc>
              <a:defRPr/>
            </a:pPr>
            <a:r>
              <a:rPr lang="en-US" sz="2800" dirty="0" smtClean="0">
                <a:solidFill>
                  <a:schemeClr val="accent1">
                    <a:lumMod val="75000"/>
                  </a:schemeClr>
                </a:solidFill>
              </a:rPr>
              <a:t>Human Resource ability</a:t>
            </a:r>
          </a:p>
          <a:p>
            <a:pPr eaLnBrk="1" hangingPunct="1">
              <a:lnSpc>
                <a:spcPct val="90000"/>
              </a:lnSpc>
              <a:defRPr/>
            </a:pPr>
            <a:r>
              <a:rPr lang="en-US" sz="2800" dirty="0" smtClean="0">
                <a:solidFill>
                  <a:schemeClr val="accent1">
                    <a:lumMod val="75000"/>
                  </a:schemeClr>
                </a:solidFill>
              </a:rPr>
              <a:t>Communication ability</a:t>
            </a:r>
          </a:p>
          <a:p>
            <a:pPr eaLnBrk="1" hangingPunct="1">
              <a:lnSpc>
                <a:spcPct val="90000"/>
              </a:lnSpc>
              <a:defRPr/>
            </a:pPr>
            <a:r>
              <a:rPr lang="en-US" sz="2800" dirty="0" smtClean="0">
                <a:solidFill>
                  <a:schemeClr val="accent1">
                    <a:lumMod val="75000"/>
                  </a:schemeClr>
                </a:solidFill>
              </a:rPr>
              <a:t>Technical knowledge</a:t>
            </a:r>
          </a:p>
          <a:p>
            <a:pPr eaLnBrk="1" hangingPunct="1">
              <a:lnSpc>
                <a:spcPct val="90000"/>
              </a:lnSpc>
              <a:defRPr/>
            </a:pPr>
            <a:r>
              <a:rPr lang="en-US" sz="2800" dirty="0" smtClean="0">
                <a:solidFill>
                  <a:schemeClr val="accent1">
                    <a:lumMod val="75000"/>
                  </a:schemeClr>
                </a:solidFill>
              </a:rPr>
              <a:t>Achievement-oriented</a:t>
            </a:r>
          </a:p>
          <a:p>
            <a:pPr eaLnBrk="1" hangingPunct="1">
              <a:lnSpc>
                <a:spcPct val="90000"/>
              </a:lnSpc>
              <a:defRPr/>
            </a:pPr>
            <a:r>
              <a:rPr lang="en-US" sz="2800" dirty="0" smtClean="0">
                <a:solidFill>
                  <a:schemeClr val="accent1">
                    <a:lumMod val="75000"/>
                  </a:schemeClr>
                </a:solidFill>
              </a:rPr>
              <a:t>Perseverance</a:t>
            </a:r>
          </a:p>
          <a:p>
            <a:pPr eaLnBrk="1" hangingPunct="1">
              <a:lnSpc>
                <a:spcPct val="90000"/>
              </a:lnSpc>
              <a:defRPr/>
            </a:pPr>
            <a:r>
              <a:rPr lang="en-US" sz="2800" dirty="0" smtClean="0">
                <a:solidFill>
                  <a:schemeClr val="accent1">
                    <a:lumMod val="75000"/>
                  </a:schemeClr>
                </a:solidFill>
              </a:rPr>
              <a:t>Ethical</a:t>
            </a:r>
          </a:p>
        </p:txBody>
      </p:sp>
      <p:sp>
        <p:nvSpPr>
          <p:cNvPr id="30725" name="Rectangle 5"/>
          <p:cNvSpPr>
            <a:spLocks noGrp="1" noChangeArrowheads="1"/>
          </p:cNvSpPr>
          <p:nvPr>
            <p:ph sz="half" idx="2"/>
          </p:nvPr>
        </p:nvSpPr>
        <p:spPr/>
        <p:txBody>
          <a:bodyPr>
            <a:normAutofit lnSpcReduction="10000"/>
          </a:bodyPr>
          <a:lstStyle/>
          <a:p>
            <a:pPr eaLnBrk="1" hangingPunct="1">
              <a:lnSpc>
                <a:spcPct val="90000"/>
              </a:lnSpc>
              <a:defRPr/>
            </a:pPr>
            <a:r>
              <a:rPr lang="en-US" sz="2800" dirty="0" smtClean="0">
                <a:solidFill>
                  <a:schemeClr val="accent1">
                    <a:lumMod val="75000"/>
                  </a:schemeClr>
                </a:solidFill>
              </a:rPr>
              <a:t>Motivator</a:t>
            </a:r>
          </a:p>
          <a:p>
            <a:pPr eaLnBrk="1" hangingPunct="1">
              <a:lnSpc>
                <a:spcPct val="90000"/>
              </a:lnSpc>
              <a:defRPr/>
            </a:pPr>
            <a:r>
              <a:rPr lang="en-US" sz="2800" dirty="0" smtClean="0">
                <a:solidFill>
                  <a:schemeClr val="accent1">
                    <a:lumMod val="75000"/>
                  </a:schemeClr>
                </a:solidFill>
              </a:rPr>
              <a:t>Self-confident</a:t>
            </a:r>
          </a:p>
          <a:p>
            <a:pPr eaLnBrk="1" hangingPunct="1">
              <a:lnSpc>
                <a:spcPct val="90000"/>
              </a:lnSpc>
              <a:defRPr/>
            </a:pPr>
            <a:r>
              <a:rPr lang="en-US" sz="2800" dirty="0" smtClean="0">
                <a:solidFill>
                  <a:schemeClr val="accent1">
                    <a:lumMod val="75000"/>
                  </a:schemeClr>
                </a:solidFill>
              </a:rPr>
              <a:t>Long term involvement</a:t>
            </a:r>
          </a:p>
          <a:p>
            <a:pPr eaLnBrk="1" hangingPunct="1">
              <a:lnSpc>
                <a:spcPct val="90000"/>
              </a:lnSpc>
              <a:defRPr/>
            </a:pPr>
            <a:r>
              <a:rPr lang="en-US" sz="2800" dirty="0" smtClean="0">
                <a:solidFill>
                  <a:schemeClr val="accent1">
                    <a:lumMod val="75000"/>
                  </a:schemeClr>
                </a:solidFill>
              </a:rPr>
              <a:t>High energy level</a:t>
            </a:r>
          </a:p>
          <a:p>
            <a:pPr eaLnBrk="1" hangingPunct="1">
              <a:lnSpc>
                <a:spcPct val="90000"/>
              </a:lnSpc>
              <a:defRPr/>
            </a:pPr>
            <a:r>
              <a:rPr lang="en-US" sz="2800" dirty="0" smtClean="0">
                <a:solidFill>
                  <a:schemeClr val="accent1">
                    <a:lumMod val="75000"/>
                  </a:schemeClr>
                </a:solidFill>
              </a:rPr>
              <a:t>Problem solver</a:t>
            </a:r>
          </a:p>
          <a:p>
            <a:pPr eaLnBrk="1" hangingPunct="1">
              <a:lnSpc>
                <a:spcPct val="90000"/>
              </a:lnSpc>
              <a:defRPr/>
            </a:pPr>
            <a:r>
              <a:rPr lang="en-US" sz="2800" dirty="0" smtClean="0">
                <a:solidFill>
                  <a:schemeClr val="accent1">
                    <a:lumMod val="75000"/>
                  </a:schemeClr>
                </a:solidFill>
              </a:rPr>
              <a:t>Initiator</a:t>
            </a:r>
          </a:p>
          <a:p>
            <a:pPr eaLnBrk="1" hangingPunct="1">
              <a:lnSpc>
                <a:spcPct val="90000"/>
              </a:lnSpc>
              <a:defRPr/>
            </a:pPr>
            <a:r>
              <a:rPr lang="en-US" sz="2800" dirty="0" smtClean="0">
                <a:solidFill>
                  <a:schemeClr val="accent1">
                    <a:lumMod val="75000"/>
                  </a:schemeClr>
                </a:solidFill>
              </a:rPr>
              <a:t>Goal setter</a:t>
            </a:r>
          </a:p>
          <a:p>
            <a:pPr eaLnBrk="1" hangingPunct="1">
              <a:lnSpc>
                <a:spcPct val="90000"/>
              </a:lnSpc>
              <a:defRPr/>
            </a:pPr>
            <a:r>
              <a:rPr lang="en-US" sz="2800" dirty="0" smtClean="0">
                <a:solidFill>
                  <a:schemeClr val="accent1">
                    <a:lumMod val="75000"/>
                  </a:schemeClr>
                </a:solidFill>
              </a:rPr>
              <a:t>Risk taker</a:t>
            </a: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shree\Documents\entrepreneurship slides\6.jpg"/>
          <p:cNvPicPr>
            <a:picLocks noChangeAspect="1" noChangeArrowheads="1"/>
          </p:cNvPicPr>
          <p:nvPr/>
        </p:nvPicPr>
        <p:blipFill>
          <a:blip r:embed="rId3" cstate="print"/>
          <a:srcRect/>
          <a:stretch>
            <a:fillRect/>
          </a:stretch>
        </p:blipFill>
        <p:spPr bwMode="auto">
          <a:xfrm>
            <a:off x="0" y="-3584"/>
            <a:ext cx="9144000" cy="6865167"/>
          </a:xfrm>
          <a:prstGeom prst="rect">
            <a:avLst/>
          </a:prstGeom>
          <a:noFill/>
        </p:spPr>
      </p:pic>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WordArt 5"/>
          <p:cNvSpPr>
            <a:spLocks noChangeArrowheads="1" noChangeShapeType="1" noTextEdit="1"/>
          </p:cNvSpPr>
          <p:nvPr/>
        </p:nvSpPr>
        <p:spPr bwMode="auto">
          <a:xfrm>
            <a:off x="381000" y="1219200"/>
            <a:ext cx="8229600" cy="365760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45791" dir="2021404" algn="ctr" rotWithShape="0">
                    <a:srgbClr val="B2B2B2">
                      <a:alpha val="79999"/>
                    </a:srgbClr>
                  </a:outerShdw>
                </a:effectLst>
                <a:latin typeface="Baskerville Old Face" pitchFamily="18" charset="0"/>
                <a:ea typeface="Verdana" pitchFamily="34" charset="0"/>
                <a:cs typeface="Verdana" pitchFamily="34" charset="0"/>
              </a:rPr>
              <a:t>Advantages</a:t>
            </a:r>
          </a:p>
          <a:p>
            <a:pPr algn="ctr"/>
            <a:r>
              <a:rPr lang="en-US" sz="3600" kern="10" dirty="0" smtClean="0">
                <a:ln w="9525">
                  <a:solidFill>
                    <a:schemeClr val="bg1"/>
                  </a:solidFill>
                  <a:round/>
                  <a:headEnd/>
                  <a:tailEnd/>
                </a:ln>
                <a:solidFill>
                  <a:srgbClr val="FF0000"/>
                </a:solidFill>
                <a:effectLst>
                  <a:outerShdw dist="45791" dir="2021404" algn="ctr" rotWithShape="0">
                    <a:srgbClr val="B2B2B2">
                      <a:alpha val="79999"/>
                    </a:srgbClr>
                  </a:outerShdw>
                </a:effectLst>
                <a:latin typeface="Zambesi MN"/>
              </a:rPr>
              <a:t> of</a:t>
            </a:r>
          </a:p>
          <a:p>
            <a:pPr algn="ctr"/>
            <a:r>
              <a:rPr lang="en-US" sz="3600" kern="10" dirty="0" smtClean="0">
                <a:ln w="9525">
                  <a:solidFill>
                    <a:schemeClr val="bg1"/>
                  </a:solidFill>
                  <a:round/>
                  <a:headEnd/>
                  <a:tailEnd/>
                </a:ln>
                <a:solidFill>
                  <a:srgbClr val="FF0000"/>
                </a:solidFill>
                <a:effectLst>
                  <a:outerShdw dist="45791" dir="2021404" algn="ctr" rotWithShape="0">
                    <a:srgbClr val="B2B2B2">
                      <a:alpha val="79999"/>
                    </a:srgbClr>
                  </a:outerShdw>
                </a:effectLst>
                <a:latin typeface="Zambesi MN"/>
              </a:rPr>
              <a:t> </a:t>
            </a:r>
            <a:r>
              <a:rPr lang="en-US" sz="3600" kern="10" dirty="0">
                <a:ln w="9525">
                  <a:solidFill>
                    <a:schemeClr val="bg1"/>
                  </a:solidFill>
                  <a:round/>
                  <a:headEnd/>
                  <a:tailEnd/>
                </a:ln>
                <a:solidFill>
                  <a:srgbClr val="FF0000"/>
                </a:solidFill>
                <a:effectLst>
                  <a:outerShdw dist="45791" dir="2021404" algn="ctr" rotWithShape="0">
                    <a:srgbClr val="B2B2B2">
                      <a:alpha val="79999"/>
                    </a:srgbClr>
                  </a:outerShdw>
                </a:effectLst>
                <a:latin typeface="Zambesi MN"/>
              </a:rPr>
              <a:t>Entrepreneurship</a:t>
            </a: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Autofit/>
          </a:bodyPr>
          <a:lstStyle/>
          <a:p>
            <a:pPr algn="l" eaLnBrk="1" hangingPunct="1">
              <a:defRPr/>
            </a:pPr>
            <a:r>
              <a:rPr lang="en-US" sz="5400" b="1" dirty="0" smtClean="0">
                <a:solidFill>
                  <a:srgbClr val="C00000"/>
                </a:solidFill>
                <a:latin typeface="Zambesi MN" pitchFamily="34" charset="0"/>
              </a:rPr>
              <a:t>To an Individual</a:t>
            </a:r>
          </a:p>
        </p:txBody>
      </p:sp>
      <p:sp>
        <p:nvSpPr>
          <p:cNvPr id="22531" name="Rectangle 3"/>
          <p:cNvSpPr>
            <a:spLocks noGrp="1" noChangeArrowheads="1"/>
          </p:cNvSpPr>
          <p:nvPr>
            <p:ph sz="quarter" idx="1"/>
          </p:nvPr>
        </p:nvSpPr>
        <p:spPr/>
        <p:txBody>
          <a:bodyPr>
            <a:normAutofit/>
          </a:bodyPr>
          <a:lstStyle/>
          <a:p>
            <a:pPr eaLnBrk="1" hangingPunct="1">
              <a:lnSpc>
                <a:spcPct val="90000"/>
              </a:lnSpc>
              <a:defRPr/>
            </a:pPr>
            <a:r>
              <a:rPr lang="en-US" sz="3200" dirty="0" smtClean="0">
                <a:solidFill>
                  <a:srgbClr val="C00000"/>
                </a:solidFill>
              </a:rPr>
              <a:t>Self Employment</a:t>
            </a:r>
          </a:p>
          <a:p>
            <a:pPr eaLnBrk="1" hangingPunct="1">
              <a:lnSpc>
                <a:spcPct val="90000"/>
              </a:lnSpc>
              <a:defRPr/>
            </a:pPr>
            <a:r>
              <a:rPr lang="en-US" sz="3200" dirty="0" smtClean="0">
                <a:solidFill>
                  <a:srgbClr val="C00000"/>
                </a:solidFill>
              </a:rPr>
              <a:t>Employment for near &amp; dear</a:t>
            </a:r>
          </a:p>
          <a:p>
            <a:pPr eaLnBrk="1" hangingPunct="1">
              <a:lnSpc>
                <a:spcPct val="90000"/>
              </a:lnSpc>
              <a:defRPr/>
            </a:pPr>
            <a:r>
              <a:rPr lang="en-US" sz="3200" dirty="0" smtClean="0">
                <a:solidFill>
                  <a:srgbClr val="C00000"/>
                </a:solidFill>
              </a:rPr>
              <a:t>Prolonged career for next generations</a:t>
            </a:r>
          </a:p>
          <a:p>
            <a:pPr eaLnBrk="1" hangingPunct="1">
              <a:lnSpc>
                <a:spcPct val="90000"/>
              </a:lnSpc>
              <a:defRPr/>
            </a:pPr>
            <a:r>
              <a:rPr lang="en-US" sz="3200" dirty="0" smtClean="0">
                <a:solidFill>
                  <a:srgbClr val="C00000"/>
                </a:solidFill>
              </a:rPr>
              <a:t>Freedom to use own ideas - Innovation and creativity</a:t>
            </a:r>
          </a:p>
          <a:p>
            <a:pPr eaLnBrk="1" hangingPunct="1">
              <a:lnSpc>
                <a:spcPct val="90000"/>
              </a:lnSpc>
              <a:defRPr/>
            </a:pPr>
            <a:r>
              <a:rPr lang="en-US" sz="3200" dirty="0" smtClean="0">
                <a:solidFill>
                  <a:srgbClr val="C00000"/>
                </a:solidFill>
              </a:rPr>
              <a:t>Unlimited income / higher retained income</a:t>
            </a:r>
          </a:p>
          <a:p>
            <a:pPr eaLnBrk="1" hangingPunct="1">
              <a:lnSpc>
                <a:spcPct val="90000"/>
              </a:lnSpc>
              <a:defRPr/>
            </a:pPr>
            <a:r>
              <a:rPr lang="en-US" sz="3200" dirty="0" smtClean="0">
                <a:solidFill>
                  <a:srgbClr val="C00000"/>
                </a:solidFill>
              </a:rPr>
              <a:t>Independence</a:t>
            </a:r>
          </a:p>
          <a:p>
            <a:pPr eaLnBrk="1" hangingPunct="1">
              <a:lnSpc>
                <a:spcPct val="90000"/>
              </a:lnSpc>
              <a:defRPr/>
            </a:pPr>
            <a:r>
              <a:rPr lang="en-US" sz="3200" dirty="0" smtClean="0">
                <a:solidFill>
                  <a:srgbClr val="C00000"/>
                </a:solidFill>
              </a:rPr>
              <a:t>Satisfaction </a:t>
            </a: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Autofit/>
          </a:bodyPr>
          <a:lstStyle/>
          <a:p>
            <a:pPr algn="l" eaLnBrk="1" hangingPunct="1">
              <a:defRPr/>
            </a:pPr>
            <a:r>
              <a:rPr lang="en-US" sz="5400" b="1" dirty="0" smtClean="0">
                <a:solidFill>
                  <a:schemeClr val="accent1">
                    <a:lumMod val="75000"/>
                  </a:schemeClr>
                </a:solidFill>
                <a:latin typeface="Zambesi MN" pitchFamily="34" charset="0"/>
              </a:rPr>
              <a:t>To the Nation</a:t>
            </a:r>
          </a:p>
        </p:txBody>
      </p:sp>
      <p:sp>
        <p:nvSpPr>
          <p:cNvPr id="25603" name="Rectangle 3"/>
          <p:cNvSpPr>
            <a:spLocks noGrp="1" noChangeArrowheads="1"/>
          </p:cNvSpPr>
          <p:nvPr>
            <p:ph sz="quarter" idx="1"/>
          </p:nvPr>
        </p:nvSpPr>
        <p:spPr/>
        <p:txBody>
          <a:bodyPr>
            <a:normAutofit/>
          </a:bodyPr>
          <a:lstStyle/>
          <a:p>
            <a:pPr eaLnBrk="1" hangingPunct="1">
              <a:defRPr/>
            </a:pPr>
            <a:r>
              <a:rPr lang="en-US" sz="3600" dirty="0" smtClean="0">
                <a:solidFill>
                  <a:srgbClr val="C00000"/>
                </a:solidFill>
              </a:rPr>
              <a:t>Provides larger employment</a:t>
            </a:r>
          </a:p>
          <a:p>
            <a:pPr eaLnBrk="1" hangingPunct="1">
              <a:defRPr/>
            </a:pPr>
            <a:r>
              <a:rPr lang="en-US" sz="3600" dirty="0" smtClean="0">
                <a:solidFill>
                  <a:srgbClr val="C00000"/>
                </a:solidFill>
              </a:rPr>
              <a:t>Results in wider distribution of wealth</a:t>
            </a:r>
          </a:p>
          <a:p>
            <a:pPr eaLnBrk="1" hangingPunct="1">
              <a:defRPr/>
            </a:pPr>
            <a:r>
              <a:rPr lang="en-US" sz="3600" dirty="0" smtClean="0">
                <a:solidFill>
                  <a:srgbClr val="C00000"/>
                </a:solidFill>
              </a:rPr>
              <a:t>Mobilizes local resources, skills and savings</a:t>
            </a:r>
          </a:p>
          <a:p>
            <a:pPr eaLnBrk="1" hangingPunct="1">
              <a:defRPr/>
            </a:pPr>
            <a:r>
              <a:rPr lang="en-US" sz="3600" dirty="0" smtClean="0">
                <a:solidFill>
                  <a:srgbClr val="C00000"/>
                </a:solidFill>
              </a:rPr>
              <a:t>Accelerates the pace of economic development</a:t>
            </a:r>
          </a:p>
          <a:p>
            <a:pPr eaLnBrk="1" hangingPunct="1">
              <a:defRPr/>
            </a:pPr>
            <a:r>
              <a:rPr lang="en-US" sz="3600" dirty="0" smtClean="0">
                <a:solidFill>
                  <a:srgbClr val="C00000"/>
                </a:solidFill>
              </a:rPr>
              <a:t>Stimulates innovation &amp; efficiency</a:t>
            </a: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277813"/>
            <a:ext cx="8763000" cy="1143000"/>
          </a:xfrm>
        </p:spPr>
        <p:txBody>
          <a:bodyPr/>
          <a:lstStyle/>
          <a:p>
            <a:pPr eaLnBrk="1" hangingPunct="1">
              <a:defRPr/>
            </a:pPr>
            <a:r>
              <a:rPr lang="en-US" smtClean="0">
                <a:latin typeface="Zambesi MN" pitchFamily="34" charset="0"/>
              </a:rPr>
              <a:t>Factors favouring Entrepreneurship</a:t>
            </a:r>
          </a:p>
        </p:txBody>
      </p:sp>
      <p:sp>
        <p:nvSpPr>
          <p:cNvPr id="26627" name="Rectangle 3"/>
          <p:cNvSpPr>
            <a:spLocks noGrp="1" noChangeArrowheads="1"/>
          </p:cNvSpPr>
          <p:nvPr>
            <p:ph sz="quarter" idx="1"/>
          </p:nvPr>
        </p:nvSpPr>
        <p:spPr/>
        <p:txBody>
          <a:bodyPr/>
          <a:lstStyle/>
          <a:p>
            <a:pPr eaLnBrk="1" hangingPunct="1">
              <a:defRPr/>
            </a:pPr>
            <a:r>
              <a:rPr lang="en-US" smtClean="0"/>
              <a:t>Growth of education- science, technology &amp; management</a:t>
            </a:r>
          </a:p>
          <a:p>
            <a:pPr eaLnBrk="1" hangingPunct="1">
              <a:defRPr/>
            </a:pPr>
            <a:r>
              <a:rPr lang="en-US" smtClean="0"/>
              <a:t>Developed infrastructure facilities</a:t>
            </a:r>
          </a:p>
          <a:p>
            <a:pPr eaLnBrk="1" hangingPunct="1">
              <a:defRPr/>
            </a:pPr>
            <a:r>
              <a:rPr lang="en-US" smtClean="0"/>
              <a:t>Financial assistance</a:t>
            </a:r>
          </a:p>
          <a:p>
            <a:pPr eaLnBrk="1" hangingPunct="1">
              <a:defRPr/>
            </a:pPr>
            <a:r>
              <a:rPr lang="en-US" smtClean="0"/>
              <a:t>Training facilities</a:t>
            </a:r>
          </a:p>
          <a:p>
            <a:pPr eaLnBrk="1" hangingPunct="1">
              <a:defRPr/>
            </a:pPr>
            <a:r>
              <a:rPr lang="en-US" smtClean="0"/>
              <a:t>Protective and promotional policies</a:t>
            </a:r>
          </a:p>
          <a:p>
            <a:pPr eaLnBrk="1" hangingPunct="1">
              <a:defRPr/>
            </a:pPr>
            <a:r>
              <a:rPr lang="en-US" smtClean="0"/>
              <a:t>Globalization</a:t>
            </a:r>
          </a:p>
          <a:p>
            <a:pPr eaLnBrk="1" hangingPunct="1">
              <a:defRPr/>
            </a:pPr>
            <a:endParaRPr lang="en-US" smtClean="0"/>
          </a:p>
        </p:txBody>
      </p:sp>
      <p:sp>
        <p:nvSpPr>
          <p:cNvPr id="14340" name="Text Box 4"/>
          <p:cNvSpPr txBox="1">
            <a:spLocks noChangeArrowheads="1"/>
          </p:cNvSpPr>
          <p:nvPr/>
        </p:nvSpPr>
        <p:spPr bwMode="auto">
          <a:xfrm>
            <a:off x="685800" y="5867400"/>
            <a:ext cx="7772400" cy="579438"/>
          </a:xfrm>
          <a:prstGeom prst="rect">
            <a:avLst/>
          </a:prstGeom>
          <a:noFill/>
          <a:ln w="12700">
            <a:noFill/>
            <a:miter lim="800000"/>
            <a:headEnd/>
            <a:tailEnd/>
          </a:ln>
        </p:spPr>
        <p:txBody>
          <a:bodyPr>
            <a:spAutoFit/>
          </a:bodyPr>
          <a:lstStyle/>
          <a:p>
            <a:pPr algn="ctr">
              <a:spcBef>
                <a:spcPct val="50000"/>
              </a:spcBef>
            </a:pPr>
            <a:r>
              <a:rPr lang="en-US" sz="3200" i="1" dirty="0" smtClean="0">
                <a:latin typeface="Times New Roman" pitchFamily="18" charset="0"/>
              </a:rPr>
              <a:t> </a:t>
            </a:r>
            <a:endParaRPr lang="en-US" sz="3200" i="1" dirty="0">
              <a:latin typeface="Times New Roman" pitchFamily="18" charset="0"/>
            </a:endParaRP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smtClean="0">
                <a:latin typeface="Zambesi MN" pitchFamily="34" charset="0"/>
              </a:rPr>
              <a:t>What makes a Successful Entrepreneur?</a:t>
            </a:r>
          </a:p>
        </p:txBody>
      </p:sp>
      <p:sp>
        <p:nvSpPr>
          <p:cNvPr id="27651" name="Rectangle 3"/>
          <p:cNvSpPr>
            <a:spLocks noGrp="1" noChangeArrowheads="1"/>
          </p:cNvSpPr>
          <p:nvPr>
            <p:ph sz="quarter" idx="1"/>
          </p:nvPr>
        </p:nvSpPr>
        <p:spPr/>
        <p:txBody>
          <a:bodyPr/>
          <a:lstStyle/>
          <a:p>
            <a:pPr eaLnBrk="1" hangingPunct="1">
              <a:defRPr/>
            </a:pPr>
            <a:r>
              <a:rPr lang="en-US" b="1" smtClean="0"/>
              <a:t>The urge for achievement</a:t>
            </a:r>
          </a:p>
          <a:p>
            <a:pPr eaLnBrk="1" hangingPunct="1">
              <a:defRPr/>
            </a:pPr>
            <a:r>
              <a:rPr lang="en-US" b="1" smtClean="0"/>
              <a:t>Determination to win</a:t>
            </a:r>
          </a:p>
          <a:p>
            <a:pPr eaLnBrk="1" hangingPunct="1">
              <a:defRPr/>
            </a:pPr>
            <a:r>
              <a:rPr lang="en-US" b="1" smtClean="0"/>
              <a:t>Win-Win Personality</a:t>
            </a:r>
          </a:p>
          <a:p>
            <a:pPr eaLnBrk="1" hangingPunct="1">
              <a:defRPr/>
            </a:pPr>
            <a:r>
              <a:rPr lang="en-US" b="1" smtClean="0"/>
              <a:t>Willingness to take moderate risks</a:t>
            </a:r>
          </a:p>
          <a:p>
            <a:pPr eaLnBrk="1" hangingPunct="1">
              <a:defRPr/>
            </a:pPr>
            <a:r>
              <a:rPr lang="en-US" b="1" smtClean="0"/>
              <a:t>Ability to identify &amp; explore opportunities</a:t>
            </a:r>
          </a:p>
          <a:p>
            <a:pPr eaLnBrk="1" hangingPunct="1">
              <a:defRPr/>
            </a:pPr>
            <a:r>
              <a:rPr lang="en-US" b="1" smtClean="0"/>
              <a:t>Analytical ability to take strategic decisions</a:t>
            </a:r>
          </a:p>
          <a:p>
            <a:pPr eaLnBrk="1" hangingPunct="1">
              <a:buFont typeface="Wingdings" pitchFamily="2" charset="2"/>
              <a:buNone/>
              <a:defRPr/>
            </a:pPr>
            <a:endParaRPr lang="en-US" b="1" smtClean="0"/>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endParaRPr lang="en-US" smtClean="0"/>
          </a:p>
        </p:txBody>
      </p:sp>
      <p:sp>
        <p:nvSpPr>
          <p:cNvPr id="29699" name="Rectangle 3"/>
          <p:cNvSpPr>
            <a:spLocks noGrp="1" noChangeArrowheads="1"/>
          </p:cNvSpPr>
          <p:nvPr>
            <p:ph sz="quarter" idx="1"/>
          </p:nvPr>
        </p:nvSpPr>
        <p:spPr/>
        <p:txBody>
          <a:bodyPr/>
          <a:lstStyle/>
          <a:p>
            <a:pPr eaLnBrk="1" hangingPunct="1">
              <a:lnSpc>
                <a:spcPct val="90000"/>
              </a:lnSpc>
              <a:defRPr/>
            </a:pPr>
            <a:r>
              <a:rPr lang="en-US" b="1" smtClean="0"/>
              <a:t>Perseverance</a:t>
            </a:r>
          </a:p>
          <a:p>
            <a:pPr eaLnBrk="1" hangingPunct="1">
              <a:lnSpc>
                <a:spcPct val="90000"/>
              </a:lnSpc>
              <a:defRPr/>
            </a:pPr>
            <a:r>
              <a:rPr lang="en-US" b="1" smtClean="0"/>
              <a:t>Flexibility</a:t>
            </a:r>
          </a:p>
          <a:p>
            <a:pPr eaLnBrk="1" hangingPunct="1">
              <a:lnSpc>
                <a:spcPct val="90000"/>
              </a:lnSpc>
              <a:defRPr/>
            </a:pPr>
            <a:r>
              <a:rPr lang="en-US" b="1" smtClean="0"/>
              <a:t>Capacity to plan and organize</a:t>
            </a:r>
          </a:p>
          <a:p>
            <a:pPr eaLnBrk="1" hangingPunct="1">
              <a:lnSpc>
                <a:spcPct val="90000"/>
              </a:lnSpc>
              <a:defRPr/>
            </a:pPr>
            <a:r>
              <a:rPr lang="en-US" b="1" smtClean="0"/>
              <a:t>Preparedness to undergo physical and emotional stress</a:t>
            </a:r>
          </a:p>
          <a:p>
            <a:pPr eaLnBrk="1" hangingPunct="1">
              <a:lnSpc>
                <a:spcPct val="90000"/>
              </a:lnSpc>
              <a:defRPr/>
            </a:pPr>
            <a:r>
              <a:rPr lang="en-US" b="1" smtClean="0"/>
              <a:t>Positive self concept</a:t>
            </a:r>
          </a:p>
          <a:p>
            <a:pPr eaLnBrk="1" hangingPunct="1">
              <a:lnSpc>
                <a:spcPct val="90000"/>
              </a:lnSpc>
              <a:defRPr/>
            </a:pPr>
            <a:r>
              <a:rPr lang="en-US" b="1" smtClean="0"/>
              <a:t>Future orientation: </a:t>
            </a:r>
            <a:r>
              <a:rPr lang="en-US" b="1" i="1" smtClean="0">
                <a:solidFill>
                  <a:schemeClr val="tx2"/>
                </a:solidFill>
                <a:latin typeface="Times New Roman" pitchFamily="18" charset="0"/>
              </a:rPr>
              <a:t>Vision</a:t>
            </a:r>
            <a:endParaRPr lang="en-US" b="1" smtClean="0">
              <a:solidFill>
                <a:schemeClr val="tx2"/>
              </a:solidFill>
              <a:latin typeface="Times New Roman" pitchFamily="18" charset="0"/>
            </a:endParaRPr>
          </a:p>
          <a:p>
            <a:pPr eaLnBrk="1" hangingPunct="1">
              <a:lnSpc>
                <a:spcPct val="90000"/>
              </a:lnSpc>
              <a:defRPr/>
            </a:pPr>
            <a:r>
              <a:rPr lang="en-US" b="1" smtClean="0">
                <a:latin typeface="Times New Roman" pitchFamily="18" charset="0"/>
              </a:rPr>
              <a:t>Ethics and Values :</a:t>
            </a:r>
            <a:r>
              <a:rPr lang="en-US" b="1" i="1" smtClean="0">
                <a:solidFill>
                  <a:schemeClr val="tx2"/>
                </a:solidFill>
                <a:latin typeface="Times New Roman" pitchFamily="18" charset="0"/>
              </a:rPr>
              <a:t>Mission</a:t>
            </a:r>
            <a:r>
              <a:rPr lang="en-US" b="1" smtClean="0">
                <a:latin typeface="Times New Roman" pitchFamily="18" charset="0"/>
              </a:rPr>
              <a:t> </a:t>
            </a: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hree\Documents\entrepreneurship slides\9.jpg"/>
          <p:cNvPicPr>
            <a:picLocks noChangeAspect="1" noChangeArrowheads="1"/>
          </p:cNvPicPr>
          <p:nvPr/>
        </p:nvPicPr>
        <p:blipFill>
          <a:blip r:embed="rId3" cstate="print"/>
          <a:srcRect/>
          <a:stretch>
            <a:fillRect/>
          </a:stretch>
        </p:blipFill>
        <p:spPr bwMode="auto">
          <a:xfrm>
            <a:off x="0" y="0"/>
            <a:ext cx="9134455" cy="6858000"/>
          </a:xfrm>
          <a:prstGeom prst="rect">
            <a:avLst/>
          </a:prstGeom>
          <a:noFill/>
        </p:spPr>
      </p:pic>
    </p:spTree>
  </p:cSld>
  <p:clrMapOvr>
    <a:masterClrMapping/>
  </p:clrMapOvr>
  <p:transition spd="slow">
    <p:dissolve/>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hree\Documents\entrepreneurship slides\11.jpg"/>
          <p:cNvPicPr>
            <a:picLocks noChangeAspect="1" noChangeArrowheads="1"/>
          </p:cNvPicPr>
          <p:nvPr/>
        </p:nvPicPr>
        <p:blipFill>
          <a:blip r:embed="rId3" cstate="print"/>
          <a:srcRect/>
          <a:stretch>
            <a:fillRect/>
          </a:stretch>
        </p:blipFill>
        <p:spPr bwMode="auto">
          <a:xfrm>
            <a:off x="0" y="-3581"/>
            <a:ext cx="9143999" cy="6865166"/>
          </a:xfrm>
          <a:prstGeom prst="rect">
            <a:avLst/>
          </a:prstGeom>
          <a:noFill/>
        </p:spPr>
      </p:pic>
    </p:spTree>
  </p:cSld>
  <p:clrMapOvr>
    <a:masterClrMapping/>
  </p:clrMapOvr>
  <p:transition spd="slow">
    <p:dissolve/>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hree\Documents\entrepreneurship slides\7.jpg"/>
          <p:cNvPicPr>
            <a:picLocks noChangeAspect="1" noChangeArrowheads="1"/>
          </p:cNvPicPr>
          <p:nvPr/>
        </p:nvPicPr>
        <p:blipFill>
          <a:blip r:embed="rId3" cstate="print"/>
          <a:srcRect/>
          <a:stretch>
            <a:fillRect/>
          </a:stretch>
        </p:blipFill>
        <p:spPr bwMode="auto">
          <a:xfrm>
            <a:off x="0" y="-3583"/>
            <a:ext cx="9139227" cy="6861583"/>
          </a:xfrm>
          <a:prstGeom prst="rect">
            <a:avLst/>
          </a:prstGeom>
          <a:noFill/>
        </p:spPr>
      </p:pic>
    </p:spTree>
  </p:cSld>
  <p:clrMapOvr>
    <a:masterClrMapping/>
  </p:clrMapOvr>
  <p:transition spd="slow">
    <p:dissolve/>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shree\Documents\entrepreneurship slides\10.jpg"/>
          <p:cNvPicPr>
            <a:picLocks noChangeAspect="1" noChangeArrowheads="1"/>
          </p:cNvPicPr>
          <p:nvPr/>
        </p:nvPicPr>
        <p:blipFill>
          <a:blip r:embed="rId3" cstate="print"/>
          <a:srcRect/>
          <a:stretch>
            <a:fillRect/>
          </a:stretch>
        </p:blipFill>
        <p:spPr bwMode="auto">
          <a:xfrm>
            <a:off x="4772" y="1"/>
            <a:ext cx="9134455" cy="6858000"/>
          </a:xfrm>
          <a:prstGeom prst="rect">
            <a:avLst/>
          </a:prstGeom>
          <a:noFill/>
        </p:spPr>
      </p:pic>
    </p:spTree>
  </p:cSld>
  <p:clrMapOvr>
    <a:masterClrMapping/>
  </p:clrMapOvr>
  <p:transition spd="slow">
    <p:dissolve/>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304800"/>
            <a:ext cx="8229600" cy="1143000"/>
          </a:xfrm>
        </p:spPr>
        <p:txBody>
          <a:bodyPr/>
          <a:lstStyle/>
          <a:p>
            <a:pPr eaLnBrk="1" hangingPunct="1">
              <a:defRPr/>
            </a:pPr>
            <a:r>
              <a:rPr lang="en-US" smtClean="0">
                <a:latin typeface="Zambesi MN" pitchFamily="34" charset="0"/>
              </a:rPr>
              <a:t>Entrepreneurship</a:t>
            </a:r>
          </a:p>
        </p:txBody>
      </p:sp>
      <p:sp>
        <p:nvSpPr>
          <p:cNvPr id="13315" name="Rectangle 3"/>
          <p:cNvSpPr>
            <a:spLocks noGrp="1" noChangeArrowheads="1"/>
          </p:cNvSpPr>
          <p:nvPr>
            <p:ph sz="quarter" idx="1"/>
          </p:nvPr>
        </p:nvSpPr>
        <p:spPr/>
        <p:txBody>
          <a:bodyPr/>
          <a:lstStyle/>
          <a:p>
            <a:pPr algn="just" eaLnBrk="1" hangingPunct="1">
              <a:buFont typeface="Wingdings" pitchFamily="2" charset="2"/>
              <a:buNone/>
              <a:defRPr/>
            </a:pPr>
            <a:r>
              <a:rPr lang="en-US" dirty="0" smtClean="0"/>
              <a:t>	</a:t>
            </a:r>
            <a:r>
              <a:rPr lang="en-US" sz="3600" b="1" dirty="0" smtClean="0">
                <a:solidFill>
                  <a:schemeClr val="hlink"/>
                </a:solidFill>
                <a:latin typeface="Dauphin" pitchFamily="18" charset="0"/>
              </a:rPr>
              <a:t>“Is the process of creating something different with value by devoting the necessary time and effort, assuming the accompanying financial, psychic, social risks and receiving the resulting rewards of monetary and personal satisfaction and independence”  </a:t>
            </a: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shree\Documents\entrepreneurship slides\1.jpg"/>
          <p:cNvPicPr>
            <a:picLocks noChangeAspect="1" noChangeArrowheads="1"/>
          </p:cNvPicPr>
          <p:nvPr/>
        </p:nvPicPr>
        <p:blipFill>
          <a:blip r:embed="rId3" cstate="print"/>
          <a:srcRect/>
          <a:stretch>
            <a:fillRect/>
          </a:stretch>
        </p:blipFill>
        <p:spPr bwMode="auto">
          <a:xfrm>
            <a:off x="0" y="-3584"/>
            <a:ext cx="9143999" cy="6865166"/>
          </a:xfrm>
          <a:prstGeom prst="rect">
            <a:avLst/>
          </a:prstGeom>
          <a:noFill/>
        </p:spPr>
      </p:pic>
    </p:spTree>
  </p:cSld>
  <p:clrMapOvr>
    <a:masterClrMapping/>
  </p:clrMapOvr>
  <p:transition spd="slow">
    <p:dissolv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shree\Documents\entrepreneurship slides\2.jpg"/>
          <p:cNvPicPr>
            <a:picLocks noChangeAspect="1" noChangeArrowheads="1"/>
          </p:cNvPicPr>
          <p:nvPr/>
        </p:nvPicPr>
        <p:blipFill>
          <a:blip r:embed="rId3" cstate="print"/>
          <a:srcRect/>
          <a:stretch>
            <a:fillRect/>
          </a:stretch>
        </p:blipFill>
        <p:spPr bwMode="auto">
          <a:xfrm>
            <a:off x="0" y="-3584"/>
            <a:ext cx="9143999" cy="6865166"/>
          </a:xfrm>
          <a:prstGeom prst="rect">
            <a:avLst/>
          </a:prstGeom>
          <a:noFill/>
        </p:spPr>
      </p:pic>
    </p:spTree>
  </p:cSld>
  <p:clrMapOvr>
    <a:masterClrMapping/>
  </p:clrMapOvr>
  <p:transition spd="slow">
    <p:dissolv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l" eaLnBrk="1" hangingPunct="1">
              <a:defRPr/>
            </a:pPr>
            <a:r>
              <a:rPr lang="en-US" sz="4000" b="1" dirty="0" smtClean="0">
                <a:solidFill>
                  <a:schemeClr val="accent3">
                    <a:lumMod val="50000"/>
                  </a:schemeClr>
                </a:solidFill>
                <a:latin typeface="Zambesi MN" pitchFamily="34" charset="0"/>
              </a:rPr>
              <a:t>Key elements of entrepreneur</a:t>
            </a:r>
          </a:p>
        </p:txBody>
      </p:sp>
      <p:sp>
        <p:nvSpPr>
          <p:cNvPr id="32771" name="Rectangle 3"/>
          <p:cNvSpPr>
            <a:spLocks noGrp="1" noChangeArrowheads="1"/>
          </p:cNvSpPr>
          <p:nvPr>
            <p:ph sz="quarter" idx="1"/>
          </p:nvPr>
        </p:nvSpPr>
        <p:spPr>
          <a:xfrm>
            <a:off x="457200" y="1600200"/>
            <a:ext cx="8229600" cy="3581400"/>
          </a:xfrm>
        </p:spPr>
        <p:txBody>
          <a:bodyPr/>
          <a:lstStyle/>
          <a:p>
            <a:pPr eaLnBrk="1" hangingPunct="1">
              <a:defRPr/>
            </a:pPr>
            <a:r>
              <a:rPr lang="en-US" dirty="0" smtClean="0"/>
              <a:t>Innovation</a:t>
            </a:r>
          </a:p>
          <a:p>
            <a:pPr eaLnBrk="1" hangingPunct="1">
              <a:defRPr/>
            </a:pPr>
            <a:r>
              <a:rPr lang="en-US" dirty="0" smtClean="0"/>
              <a:t> Vision </a:t>
            </a:r>
          </a:p>
          <a:p>
            <a:pPr eaLnBrk="1" hangingPunct="1">
              <a:defRPr/>
            </a:pPr>
            <a:r>
              <a:rPr lang="en-US" dirty="0" smtClean="0"/>
              <a:t> Ethics &amp; Values</a:t>
            </a:r>
          </a:p>
          <a:p>
            <a:pPr eaLnBrk="1" hangingPunct="1">
              <a:defRPr/>
            </a:pPr>
            <a:r>
              <a:rPr lang="en-US" dirty="0" smtClean="0"/>
              <a:t>Organizing Skills</a:t>
            </a:r>
          </a:p>
          <a:p>
            <a:pPr eaLnBrk="1" hangingPunct="1">
              <a:defRPr/>
            </a:pPr>
            <a:r>
              <a:rPr lang="en-US" dirty="0" smtClean="0"/>
              <a:t>Risk taking</a:t>
            </a:r>
          </a:p>
          <a:p>
            <a:pPr eaLnBrk="1" hangingPunct="1">
              <a:defRPr/>
            </a:pPr>
            <a:r>
              <a:rPr lang="en-US" dirty="0" smtClean="0"/>
              <a:t>Need for Achievement</a:t>
            </a:r>
          </a:p>
        </p:txBody>
      </p:sp>
    </p:spTree>
  </p:cSld>
  <p:clrMapOvr>
    <a:masterClrMapping/>
  </p:clrMapOvr>
  <p:transition spd="slow">
    <p:dissolve/>
    <p:sndAc>
      <p:stSnd>
        <p:snd r:embed="rId2" name="chimes.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62</TotalTime>
  <Words>227</Words>
  <Application>Microsoft Office PowerPoint</Application>
  <PresentationFormat>On-screen Show (4:3)</PresentationFormat>
  <Paragraphs>77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Civic</vt:lpstr>
      <vt:lpstr>Slide 1</vt:lpstr>
      <vt:lpstr>Slide 2</vt:lpstr>
      <vt:lpstr>Slide 3</vt:lpstr>
      <vt:lpstr>Slide 4</vt:lpstr>
      <vt:lpstr>Slide 5</vt:lpstr>
      <vt:lpstr>Entrepreneurship</vt:lpstr>
      <vt:lpstr>Slide 7</vt:lpstr>
      <vt:lpstr>Slide 8</vt:lpstr>
      <vt:lpstr>Key elements of entrepreneur</vt:lpstr>
      <vt:lpstr>Characteristics of an Entrepreneur</vt:lpstr>
      <vt:lpstr>Slide 11</vt:lpstr>
      <vt:lpstr>Slide 12</vt:lpstr>
      <vt:lpstr>To an Individual</vt:lpstr>
      <vt:lpstr>To the Nation</vt:lpstr>
      <vt:lpstr>Factors favouring Entrepreneurship</vt:lpstr>
      <vt:lpstr>What makes a Successful Entrepreneur?</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dc:title>
  <dc:creator>shree</dc:creator>
  <cp:lastModifiedBy>shree</cp:lastModifiedBy>
  <cp:revision>10</cp:revision>
  <dcterms:created xsi:type="dcterms:W3CDTF">2017-01-26T12:13:37Z</dcterms:created>
  <dcterms:modified xsi:type="dcterms:W3CDTF">2019-07-11T22:34:47Z</dcterms:modified>
</cp:coreProperties>
</file>